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264" r:id="rId3"/>
    <p:sldId id="278" r:id="rId4"/>
    <p:sldId id="261" r:id="rId5"/>
    <p:sldId id="272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306" r:id="rId16"/>
    <p:sldId id="307" r:id="rId17"/>
    <p:sldId id="300" r:id="rId18"/>
    <p:sldId id="309" r:id="rId19"/>
    <p:sldId id="311" r:id="rId20"/>
    <p:sldId id="301" r:id="rId21"/>
    <p:sldId id="312" r:id="rId22"/>
    <p:sldId id="313" r:id="rId23"/>
    <p:sldId id="310" r:id="rId24"/>
    <p:sldId id="314" r:id="rId25"/>
    <p:sldId id="299" r:id="rId26"/>
    <p:sldId id="315" r:id="rId27"/>
    <p:sldId id="316" r:id="rId28"/>
    <p:sldId id="327" r:id="rId29"/>
    <p:sldId id="332" r:id="rId30"/>
    <p:sldId id="333" r:id="rId31"/>
    <p:sldId id="317" r:id="rId32"/>
    <p:sldId id="318" r:id="rId33"/>
    <p:sldId id="331" r:id="rId34"/>
    <p:sldId id="319" r:id="rId35"/>
    <p:sldId id="320" r:id="rId36"/>
    <p:sldId id="321" r:id="rId37"/>
    <p:sldId id="334" r:id="rId38"/>
    <p:sldId id="322" r:id="rId39"/>
    <p:sldId id="326" r:id="rId40"/>
    <p:sldId id="344" r:id="rId41"/>
    <p:sldId id="345" r:id="rId42"/>
    <p:sldId id="323" r:id="rId43"/>
    <p:sldId id="324" r:id="rId44"/>
    <p:sldId id="335" r:id="rId45"/>
    <p:sldId id="337" r:id="rId46"/>
    <p:sldId id="338" r:id="rId47"/>
    <p:sldId id="339" r:id="rId48"/>
    <p:sldId id="341" r:id="rId49"/>
    <p:sldId id="340" r:id="rId50"/>
    <p:sldId id="342" r:id="rId51"/>
    <p:sldId id="336" r:id="rId52"/>
    <p:sldId id="343" r:id="rId53"/>
    <p:sldId id="346" r:id="rId54"/>
    <p:sldId id="347" r:id="rId55"/>
    <p:sldId id="330" r:id="rId56"/>
    <p:sldId id="352" r:id="rId57"/>
    <p:sldId id="349" r:id="rId58"/>
    <p:sldId id="353" r:id="rId59"/>
    <p:sldId id="350" r:id="rId60"/>
    <p:sldId id="354" r:id="rId61"/>
    <p:sldId id="355" r:id="rId62"/>
    <p:sldId id="351" r:id="rId63"/>
    <p:sldId id="356" r:id="rId64"/>
    <p:sldId id="357" r:id="rId65"/>
    <p:sldId id="348" r:id="rId66"/>
  </p:sldIdLst>
  <p:sldSz cx="12192000" cy="6858000"/>
  <p:notesSz cx="6858000" cy="9144000"/>
  <p:custDataLst>
    <p:tags r:id="rId69"/>
  </p:custData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BAEFD49-6523-0809-E41F-E9360D32733C}" name="Jochen Mariën" initials="JM" userId="Jochen Mariën" providerId="None"/>
  <p188:author id="{56006A5D-2BC8-644D-AE5E-6AFA2A293A8E}" name="Ellen Torfs" initials="ET" userId="S::u0068049@thomasmore.be::c6aa1e10-4a12-4511-8c7c-135720d4f27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785"/>
    <a:srgbClr val="4584B6"/>
    <a:srgbClr val="FFDE57"/>
    <a:srgbClr val="646464"/>
    <a:srgbClr val="CC00FF"/>
    <a:srgbClr val="D5AD4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AD3555-DDE8-45EC-A7A3-23937FFB3850}" v="1" dt="2025-10-07T19:32:15.6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ijl, gemiddeld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jl, licht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262" autoAdjust="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/>
    </p:cSldViewPr>
  </p:slideViewPr>
  <p:outlineViewPr>
    <p:cViewPr>
      <p:scale>
        <a:sx n="33" d="100"/>
        <a:sy n="33" d="100"/>
      </p:scale>
      <p:origin x="0" y="-435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8/10/relationships/authors" Target="authors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chen Mariën" userId="a4f8d9ed-3895-4365-b2d5-9432cb8a20d4" providerId="ADAL" clId="{61AD2A1C-6012-4AB7-84B3-FB13C2180FA8}"/>
    <pc:docChg chg="modSld">
      <pc:chgData name="Jochen Mariën" userId="a4f8d9ed-3895-4365-b2d5-9432cb8a20d4" providerId="ADAL" clId="{61AD2A1C-6012-4AB7-84B3-FB13C2180FA8}" dt="2025-10-07T19:40:30.585" v="73" actId="20577"/>
      <pc:docMkLst>
        <pc:docMk/>
      </pc:docMkLst>
      <pc:sldChg chg="modSp mod">
        <pc:chgData name="Jochen Mariën" userId="a4f8d9ed-3895-4365-b2d5-9432cb8a20d4" providerId="ADAL" clId="{61AD2A1C-6012-4AB7-84B3-FB13C2180FA8}" dt="2025-10-07T19:05:00.252" v="0" actId="20577"/>
        <pc:sldMkLst>
          <pc:docMk/>
          <pc:sldMk cId="659858190" sldId="264"/>
        </pc:sldMkLst>
        <pc:spChg chg="mod">
          <ac:chgData name="Jochen Mariën" userId="a4f8d9ed-3895-4365-b2d5-9432cb8a20d4" providerId="ADAL" clId="{61AD2A1C-6012-4AB7-84B3-FB13C2180FA8}" dt="2025-10-07T19:05:00.252" v="0" actId="20577"/>
          <ac:spMkLst>
            <pc:docMk/>
            <pc:sldMk cId="659858190" sldId="264"/>
            <ac:spMk id="3" creationId="{8487C3BB-B905-041F-DA54-DFCBE1308979}"/>
          </ac:spMkLst>
        </pc:spChg>
      </pc:sldChg>
      <pc:sldChg chg="modSp mod">
        <pc:chgData name="Jochen Mariën" userId="a4f8d9ed-3895-4365-b2d5-9432cb8a20d4" providerId="ADAL" clId="{61AD2A1C-6012-4AB7-84B3-FB13C2180FA8}" dt="2025-10-07T19:20:52.973" v="1" actId="20577"/>
        <pc:sldMkLst>
          <pc:docMk/>
          <pc:sldMk cId="1029036296" sldId="309"/>
        </pc:sldMkLst>
        <pc:spChg chg="mod">
          <ac:chgData name="Jochen Mariën" userId="a4f8d9ed-3895-4365-b2d5-9432cb8a20d4" providerId="ADAL" clId="{61AD2A1C-6012-4AB7-84B3-FB13C2180FA8}" dt="2025-10-07T19:20:52.973" v="1" actId="20577"/>
          <ac:spMkLst>
            <pc:docMk/>
            <pc:sldMk cId="1029036296" sldId="309"/>
            <ac:spMk id="3" creationId="{256E4FCB-832D-505B-BF1B-096EBFF963CA}"/>
          </ac:spMkLst>
        </pc:spChg>
      </pc:sldChg>
      <pc:sldChg chg="modSp mod">
        <pc:chgData name="Jochen Mariën" userId="a4f8d9ed-3895-4365-b2d5-9432cb8a20d4" providerId="ADAL" clId="{61AD2A1C-6012-4AB7-84B3-FB13C2180FA8}" dt="2025-10-07T19:21:55.368" v="3" actId="113"/>
        <pc:sldMkLst>
          <pc:docMk/>
          <pc:sldMk cId="1744971184" sldId="312"/>
        </pc:sldMkLst>
        <pc:spChg chg="mod">
          <ac:chgData name="Jochen Mariën" userId="a4f8d9ed-3895-4365-b2d5-9432cb8a20d4" providerId="ADAL" clId="{61AD2A1C-6012-4AB7-84B3-FB13C2180FA8}" dt="2025-10-07T19:21:55.368" v="3" actId="113"/>
          <ac:spMkLst>
            <pc:docMk/>
            <pc:sldMk cId="1744971184" sldId="312"/>
            <ac:spMk id="3" creationId="{FEE0B697-3D7F-C1DF-0AE6-78E68DBCFB95}"/>
          </ac:spMkLst>
        </pc:spChg>
      </pc:sldChg>
      <pc:sldChg chg="modSp mod">
        <pc:chgData name="Jochen Mariën" userId="a4f8d9ed-3895-4365-b2d5-9432cb8a20d4" providerId="ADAL" clId="{61AD2A1C-6012-4AB7-84B3-FB13C2180FA8}" dt="2025-10-07T19:24:19.357" v="5" actId="20577"/>
        <pc:sldMkLst>
          <pc:docMk/>
          <pc:sldMk cId="1855632947" sldId="316"/>
        </pc:sldMkLst>
        <pc:spChg chg="mod">
          <ac:chgData name="Jochen Mariën" userId="a4f8d9ed-3895-4365-b2d5-9432cb8a20d4" providerId="ADAL" clId="{61AD2A1C-6012-4AB7-84B3-FB13C2180FA8}" dt="2025-10-07T19:24:19.357" v="5" actId="20577"/>
          <ac:spMkLst>
            <pc:docMk/>
            <pc:sldMk cId="1855632947" sldId="316"/>
            <ac:spMk id="3" creationId="{434BADD2-C13F-28E6-8A13-59984298F4C9}"/>
          </ac:spMkLst>
        </pc:spChg>
      </pc:sldChg>
      <pc:sldChg chg="modSp mod">
        <pc:chgData name="Jochen Mariën" userId="a4f8d9ed-3895-4365-b2d5-9432cb8a20d4" providerId="ADAL" clId="{61AD2A1C-6012-4AB7-84B3-FB13C2180FA8}" dt="2025-10-07T19:25:53.563" v="6" actId="20577"/>
        <pc:sldMkLst>
          <pc:docMk/>
          <pc:sldMk cId="779172795" sldId="317"/>
        </pc:sldMkLst>
        <pc:spChg chg="mod">
          <ac:chgData name="Jochen Mariën" userId="a4f8d9ed-3895-4365-b2d5-9432cb8a20d4" providerId="ADAL" clId="{61AD2A1C-6012-4AB7-84B3-FB13C2180FA8}" dt="2025-10-07T19:25:53.563" v="6" actId="20577"/>
          <ac:spMkLst>
            <pc:docMk/>
            <pc:sldMk cId="779172795" sldId="317"/>
            <ac:spMk id="3" creationId="{B9BEA0E5-B231-1BCB-BD71-94EF97BD4324}"/>
          </ac:spMkLst>
        </pc:spChg>
      </pc:sldChg>
      <pc:sldChg chg="modSp mod">
        <pc:chgData name="Jochen Mariën" userId="a4f8d9ed-3895-4365-b2d5-9432cb8a20d4" providerId="ADAL" clId="{61AD2A1C-6012-4AB7-84B3-FB13C2180FA8}" dt="2025-10-07T19:26:46.649" v="10" actId="20577"/>
        <pc:sldMkLst>
          <pc:docMk/>
          <pc:sldMk cId="546313382" sldId="318"/>
        </pc:sldMkLst>
        <pc:spChg chg="mod">
          <ac:chgData name="Jochen Mariën" userId="a4f8d9ed-3895-4365-b2d5-9432cb8a20d4" providerId="ADAL" clId="{61AD2A1C-6012-4AB7-84B3-FB13C2180FA8}" dt="2025-10-07T19:26:46.649" v="10" actId="20577"/>
          <ac:spMkLst>
            <pc:docMk/>
            <pc:sldMk cId="546313382" sldId="318"/>
            <ac:spMk id="3" creationId="{6317603C-1413-79D4-B9C8-0E5B295FF427}"/>
          </ac:spMkLst>
        </pc:spChg>
      </pc:sldChg>
      <pc:sldChg chg="modSp mod">
        <pc:chgData name="Jochen Mariën" userId="a4f8d9ed-3895-4365-b2d5-9432cb8a20d4" providerId="ADAL" clId="{61AD2A1C-6012-4AB7-84B3-FB13C2180FA8}" dt="2025-10-07T19:27:41.989" v="13" actId="20577"/>
        <pc:sldMkLst>
          <pc:docMk/>
          <pc:sldMk cId="1105680682" sldId="320"/>
        </pc:sldMkLst>
        <pc:spChg chg="mod">
          <ac:chgData name="Jochen Mariën" userId="a4f8d9ed-3895-4365-b2d5-9432cb8a20d4" providerId="ADAL" clId="{61AD2A1C-6012-4AB7-84B3-FB13C2180FA8}" dt="2025-10-07T19:27:41.989" v="13" actId="20577"/>
          <ac:spMkLst>
            <pc:docMk/>
            <pc:sldMk cId="1105680682" sldId="320"/>
            <ac:spMk id="3" creationId="{CBF7226F-D66D-C63C-B093-B02814A8EC7F}"/>
          </ac:spMkLst>
        </pc:spChg>
      </pc:sldChg>
      <pc:sldChg chg="modSp mod">
        <pc:chgData name="Jochen Mariën" userId="a4f8d9ed-3895-4365-b2d5-9432cb8a20d4" providerId="ADAL" clId="{61AD2A1C-6012-4AB7-84B3-FB13C2180FA8}" dt="2025-10-07T19:31:47.973" v="65" actId="20577"/>
        <pc:sldMkLst>
          <pc:docMk/>
          <pc:sldMk cId="3819424571" sldId="323"/>
        </pc:sldMkLst>
        <pc:spChg chg="mod">
          <ac:chgData name="Jochen Mariën" userId="a4f8d9ed-3895-4365-b2d5-9432cb8a20d4" providerId="ADAL" clId="{61AD2A1C-6012-4AB7-84B3-FB13C2180FA8}" dt="2025-10-07T19:31:47.973" v="65" actId="20577"/>
          <ac:spMkLst>
            <pc:docMk/>
            <pc:sldMk cId="3819424571" sldId="323"/>
            <ac:spMk id="3" creationId="{B4A3408A-C9E3-1B69-69D4-4264D0B0983D}"/>
          </ac:spMkLst>
        </pc:spChg>
      </pc:sldChg>
      <pc:sldChg chg="modSp mod">
        <pc:chgData name="Jochen Mariën" userId="a4f8d9ed-3895-4365-b2d5-9432cb8a20d4" providerId="ADAL" clId="{61AD2A1C-6012-4AB7-84B3-FB13C2180FA8}" dt="2025-10-07T19:30:34.636" v="49" actId="20577"/>
        <pc:sldMkLst>
          <pc:docMk/>
          <pc:sldMk cId="1951979662" sldId="326"/>
        </pc:sldMkLst>
        <pc:spChg chg="mod">
          <ac:chgData name="Jochen Mariën" userId="a4f8d9ed-3895-4365-b2d5-9432cb8a20d4" providerId="ADAL" clId="{61AD2A1C-6012-4AB7-84B3-FB13C2180FA8}" dt="2025-10-07T19:30:34.636" v="49" actId="20577"/>
          <ac:spMkLst>
            <pc:docMk/>
            <pc:sldMk cId="1951979662" sldId="326"/>
            <ac:spMk id="3" creationId="{7224B399-E398-2CCF-D516-F8CA4796DE08}"/>
          </ac:spMkLst>
        </pc:spChg>
      </pc:sldChg>
      <pc:sldChg chg="modSp mod">
        <pc:chgData name="Jochen Mariën" userId="a4f8d9ed-3895-4365-b2d5-9432cb8a20d4" providerId="ADAL" clId="{61AD2A1C-6012-4AB7-84B3-FB13C2180FA8}" dt="2025-10-07T19:34:52.339" v="68" actId="20577"/>
        <pc:sldMkLst>
          <pc:docMk/>
          <pc:sldMk cId="1436249488" sldId="330"/>
        </pc:sldMkLst>
        <pc:spChg chg="mod">
          <ac:chgData name="Jochen Mariën" userId="a4f8d9ed-3895-4365-b2d5-9432cb8a20d4" providerId="ADAL" clId="{61AD2A1C-6012-4AB7-84B3-FB13C2180FA8}" dt="2025-10-07T19:34:52.339" v="68" actId="20577"/>
          <ac:spMkLst>
            <pc:docMk/>
            <pc:sldMk cId="1436249488" sldId="330"/>
            <ac:spMk id="3" creationId="{868A4C65-32A1-53B5-40A1-784C4F196B02}"/>
          </ac:spMkLst>
        </pc:spChg>
      </pc:sldChg>
      <pc:sldChg chg="modSp mod">
        <pc:chgData name="Jochen Mariën" userId="a4f8d9ed-3895-4365-b2d5-9432cb8a20d4" providerId="ADAL" clId="{61AD2A1C-6012-4AB7-84B3-FB13C2180FA8}" dt="2025-10-07T19:27:11.268" v="12" actId="20577"/>
        <pc:sldMkLst>
          <pc:docMk/>
          <pc:sldMk cId="1974736932" sldId="331"/>
        </pc:sldMkLst>
        <pc:spChg chg="mod">
          <ac:chgData name="Jochen Mariën" userId="a4f8d9ed-3895-4365-b2d5-9432cb8a20d4" providerId="ADAL" clId="{61AD2A1C-6012-4AB7-84B3-FB13C2180FA8}" dt="2025-10-07T19:27:11.268" v="12" actId="20577"/>
          <ac:spMkLst>
            <pc:docMk/>
            <pc:sldMk cId="1974736932" sldId="331"/>
            <ac:spMk id="2" creationId="{B64D11D6-162E-B7D0-25FA-0CB20FE19985}"/>
          </ac:spMkLst>
        </pc:spChg>
        <pc:spChg chg="mod">
          <ac:chgData name="Jochen Mariën" userId="a4f8d9ed-3895-4365-b2d5-9432cb8a20d4" providerId="ADAL" clId="{61AD2A1C-6012-4AB7-84B3-FB13C2180FA8}" dt="2025-10-07T19:27:00.682" v="11" actId="20577"/>
          <ac:spMkLst>
            <pc:docMk/>
            <pc:sldMk cId="1974736932" sldId="331"/>
            <ac:spMk id="3" creationId="{5C0EBE63-7D2C-E30E-BC10-DE4D22CAEF41}"/>
          </ac:spMkLst>
        </pc:spChg>
      </pc:sldChg>
      <pc:sldChg chg="delSp">
        <pc:chgData name="Jochen Mariën" userId="a4f8d9ed-3895-4365-b2d5-9432cb8a20d4" providerId="ADAL" clId="{61AD2A1C-6012-4AB7-84B3-FB13C2180FA8}" dt="2025-10-07T19:32:15.647" v="66" actId="478"/>
        <pc:sldMkLst>
          <pc:docMk/>
          <pc:sldMk cId="2387735108" sldId="337"/>
        </pc:sldMkLst>
        <pc:spChg chg="del">
          <ac:chgData name="Jochen Mariën" userId="a4f8d9ed-3895-4365-b2d5-9432cb8a20d4" providerId="ADAL" clId="{61AD2A1C-6012-4AB7-84B3-FB13C2180FA8}" dt="2025-10-07T19:32:15.647" v="66" actId="478"/>
          <ac:spMkLst>
            <pc:docMk/>
            <pc:sldMk cId="2387735108" sldId="337"/>
            <ac:spMk id="5" creationId="{F0C59DE2-FE37-D559-6760-62655F3E138C}"/>
          </ac:spMkLst>
        </pc:spChg>
      </pc:sldChg>
      <pc:sldChg chg="modSp mod">
        <pc:chgData name="Jochen Mariën" userId="a4f8d9ed-3895-4365-b2d5-9432cb8a20d4" providerId="ADAL" clId="{61AD2A1C-6012-4AB7-84B3-FB13C2180FA8}" dt="2025-10-07T19:40:30.585" v="73" actId="20577"/>
        <pc:sldMkLst>
          <pc:docMk/>
          <pc:sldMk cId="2371738777" sldId="348"/>
        </pc:sldMkLst>
        <pc:spChg chg="mod">
          <ac:chgData name="Jochen Mariën" userId="a4f8d9ed-3895-4365-b2d5-9432cb8a20d4" providerId="ADAL" clId="{61AD2A1C-6012-4AB7-84B3-FB13C2180FA8}" dt="2025-10-07T19:40:30.585" v="73" actId="20577"/>
          <ac:spMkLst>
            <pc:docMk/>
            <pc:sldMk cId="2371738777" sldId="348"/>
            <ac:spMk id="3" creationId="{2A34352C-F634-919F-4BDC-493BE522460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CF443226-E9FA-4009-BBB5-4E5E237B04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9910BF9-BC8A-4B24-9330-67EAC1E974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4F5CE-CB34-4A0C-9595-867A2C0DB20E}" type="datetimeFigureOut">
              <a:rPr lang="nl-BE" smtClean="0"/>
              <a:t>7/10/2025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D8A7516-5705-4629-A699-3DF8CFBEEC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4C8A117-749A-4619-8630-3F24E93BDE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ABF38-3E8C-439D-9643-BC9C6AAC198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7669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7/10/2025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the-bias-variance-tradeoff-and-visualizing-it-with-example-and-python-code-7af2681a10a7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1586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https://www.youtube.com/watch?v=en2bmeB4QUo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9242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https://www.youtube.com/@MakeitExtreme/videos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3161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boosters: </a:t>
            </a:r>
            <a:r>
              <a:rPr lang="en-US" dirty="0" err="1"/>
              <a:t>LightGBM</a:t>
            </a:r>
            <a:r>
              <a:rPr lang="en-US" dirty="0"/>
              <a:t> or </a:t>
            </a:r>
            <a:r>
              <a:rPr lang="en-US" dirty="0" err="1"/>
              <a:t>CatBoost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5722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https://xkcd.com/605/</a:t>
            </a:r>
            <a:endParaRPr lang="en-B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4040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RMSE: </a:t>
            </a:r>
            <a:r>
              <a:rPr lang="nl-BE" dirty="0" err="1"/>
              <a:t>see</a:t>
            </a:r>
            <a:r>
              <a:rPr lang="nl-BE" dirty="0"/>
              <a:t>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E985C-63BE-4620-A88F-7924803D5092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2084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https://365datascience.com/tutorials/machine-learning-tutorials/overfitting-underfitting/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DE10F-256B-47AC-88AD-900EFF8F80F1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45011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High bias: model is bad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data</a:t>
            </a:r>
          </a:p>
          <a:p>
            <a:r>
              <a:rPr lang="nl-BE" dirty="0"/>
              <a:t>Low </a:t>
            </a:r>
            <a:r>
              <a:rPr lang="nl-BE" dirty="0" err="1"/>
              <a:t>variance</a:t>
            </a:r>
            <a:r>
              <a:rPr lang="nl-BE" dirty="0"/>
              <a:t>: </a:t>
            </a:r>
            <a:r>
              <a:rPr lang="nl-BE" dirty="0" err="1"/>
              <a:t>Another</a:t>
            </a:r>
            <a:r>
              <a:rPr lang="nl-BE" dirty="0"/>
              <a:t> train/test-split </a:t>
            </a:r>
            <a:r>
              <a:rPr lang="nl-BE" dirty="0" err="1"/>
              <a:t>would</a:t>
            </a:r>
            <a:r>
              <a:rPr lang="nl-BE" dirty="0"/>
              <a:t> have </a:t>
            </a:r>
            <a:r>
              <a:rPr lang="nl-BE" dirty="0" err="1"/>
              <a:t>given</a:t>
            </a:r>
            <a:r>
              <a:rPr lang="nl-BE" dirty="0"/>
              <a:t> </a:t>
            </a:r>
            <a:r>
              <a:rPr lang="nl-BE" dirty="0" err="1"/>
              <a:t>roughly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model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Low bias: Model is </a:t>
            </a:r>
            <a:r>
              <a:rPr lang="nl-BE" dirty="0" err="1"/>
              <a:t>really</a:t>
            </a:r>
            <a:r>
              <a:rPr lang="nl-BE" dirty="0"/>
              <a:t> well </a:t>
            </a:r>
            <a:r>
              <a:rPr lang="nl-BE" dirty="0" err="1"/>
              <a:t>fitted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data</a:t>
            </a:r>
          </a:p>
          <a:p>
            <a:r>
              <a:rPr lang="nl-BE" dirty="0"/>
              <a:t>High </a:t>
            </a:r>
            <a:r>
              <a:rPr lang="nl-BE" dirty="0" err="1"/>
              <a:t>variance</a:t>
            </a:r>
            <a:r>
              <a:rPr lang="nl-BE" dirty="0"/>
              <a:t>: </a:t>
            </a:r>
            <a:r>
              <a:rPr lang="nl-BE" dirty="0" err="1"/>
              <a:t>Another</a:t>
            </a:r>
            <a:r>
              <a:rPr lang="nl-BE" dirty="0"/>
              <a:t> train/test-split </a:t>
            </a:r>
            <a:r>
              <a:rPr lang="nl-BE" dirty="0" err="1"/>
              <a:t>would</a:t>
            </a:r>
            <a:r>
              <a:rPr lang="nl-BE" dirty="0"/>
              <a:t> have </a:t>
            </a:r>
            <a:r>
              <a:rPr lang="nl-BE" dirty="0" err="1"/>
              <a:t>given</a:t>
            </a:r>
            <a:r>
              <a:rPr lang="nl-BE" dirty="0"/>
              <a:t> a </a:t>
            </a:r>
            <a:r>
              <a:rPr lang="nl-BE" dirty="0" err="1"/>
              <a:t>very</a:t>
            </a:r>
            <a:r>
              <a:rPr lang="nl-BE" dirty="0"/>
              <a:t> different model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DE10F-256B-47AC-88AD-900EFF8F80F1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63431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noProof="0" dirty="0">
                <a:hlinkClick r:id="rId3"/>
              </a:rPr>
              <a:t>https://towardsdatascience.com/understanding-the-bias-variance-tradeoff-and-visualizing-it-with-example-and-python-code-7af2681a10a7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E985C-63BE-4620-A88F-7924803D5092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0458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https://www.geeksforgeeks.org/cross-validation-machine-learning/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08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4421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https://www.youtube.com/watch?v=Xz0x-8-cgaQ&amp;list=TLPQMDgwNTIwMjWHgwGcWK6j_g&amp;index=1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2395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4940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E141-11F1-487F-A892-18B8A63336C7}" type="datetime1">
              <a:rPr lang="nl-BE" smtClean="0"/>
              <a:t>7/10/2025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Afbeelding 9">
            <a:extLst>
              <a:ext uri="{FF2B5EF4-FFF2-40B4-BE49-F238E27FC236}">
                <a16:creationId xmlns:a16="http://schemas.microsoft.com/office/drawing/2014/main" id="{FBAF35B5-7E2F-489C-AA38-83D52B9A7B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582705" y="1832120"/>
            <a:ext cx="1461245" cy="1135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350454-2D85-403C-B5B4-870BA60949E0}"/>
              </a:ext>
            </a:extLst>
          </p:cNvPr>
          <p:cNvSpPr txBox="1"/>
          <p:nvPr userDrawn="1"/>
        </p:nvSpPr>
        <p:spPr>
          <a:xfrm>
            <a:off x="1836761" y="1938046"/>
            <a:ext cx="8044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5400" b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</a:t>
            </a:r>
            <a:r>
              <a:rPr lang="nl-BE" sz="5400" b="0" err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science</a:t>
            </a:r>
            <a:endParaRPr lang="nl-BE" sz="5400" b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FD92-94F2-4CD0-8A1D-AA3295115CEC}" type="datetime1">
              <a:rPr lang="nl-BE" smtClean="0"/>
              <a:t>7/10/2025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EFA-B363-4043-A12E-44B39EC7D05B}" type="datetime1">
              <a:rPr lang="nl-BE" smtClean="0"/>
              <a:t>7/10/2025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89A6-C9B9-4556-BC9E-5E3CF3322A33}" type="datetime1">
              <a:rPr lang="nl-BE" smtClean="0"/>
              <a:t>7/10/2025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2D4-4FBB-465F-AE58-8ADBDBF671C8}" type="datetime1">
              <a:rPr lang="nl-BE" smtClean="0"/>
              <a:t>7/10/2025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05D5-C0FD-42E0-9EB1-2670F471B7BB}" type="datetime1">
              <a:rPr lang="nl-BE" smtClean="0"/>
              <a:t>7/10/2025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5C39-C031-448F-A58F-CA88F7B6F786}" type="datetime1">
              <a:rPr lang="nl-BE" smtClean="0"/>
              <a:t>7/10/2025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307F5-1DF0-4FFF-91A4-1E1A6A26A94A}" type="datetime1">
              <a:rPr lang="nl-BE" smtClean="0"/>
              <a:t>7/10/2025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168B-A159-4E9D-A6C6-C6786C6AB2EB}" type="datetime1">
              <a:rPr lang="nl-BE" smtClean="0"/>
              <a:t>7/10/2025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2159-AF82-4D23-BC06-D4277BDD9BAD}" type="datetime1">
              <a:rPr lang="nl-BE" smtClean="0"/>
              <a:t>7/10/2025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A7014-C292-4E4F-926C-1A31F538B52A}" type="datetime1">
              <a:rPr lang="nl-BE" smtClean="0"/>
              <a:t>7/10/2025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C7161-F687-474C-905A-3CCBBA535086}" type="datetime1">
              <a:rPr lang="nl-BE" smtClean="0"/>
              <a:t>7/10/2025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s://www.youtube.com/watch?v=en2bmeB4QUo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MakeitExtreme/video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Chapter 6 – Model</a:t>
            </a:r>
            <a:r>
              <a:rPr lang="en-US" dirty="0"/>
              <a:t>s</a:t>
            </a:r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9A9870-319B-6003-8D26-9A906BE72FC8}"/>
              </a:ext>
            </a:extLst>
          </p:cNvPr>
          <p:cNvSpPr txBox="1"/>
          <p:nvPr/>
        </p:nvSpPr>
        <p:spPr>
          <a:xfrm>
            <a:off x="1920240" y="2023110"/>
            <a:ext cx="577215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masis MT Pro Medium" panose="02040604050005020304" pitchFamily="18" charset="0"/>
              </a:rPr>
              <a:t>Artificial Intelligence</a:t>
            </a:r>
            <a:endParaRPr lang="en-BE" sz="4000" dirty="0">
              <a:solidFill>
                <a:schemeClr val="tx1">
                  <a:lumMod val="65000"/>
                  <a:lumOff val="3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3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79F42-1452-DE17-E89A-7A24FB16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Sensitivity to train/test split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9AF05F7-5C0A-5DB7-1D24-71BBEAD1B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0" y="2146900"/>
            <a:ext cx="5626800" cy="3241007"/>
          </a:xfrm>
          <a:prstGeom prst="rect">
            <a:avLst/>
          </a:prstGeom>
        </p:spPr>
      </p:pic>
      <p:pic>
        <p:nvPicPr>
          <p:cNvPr id="5" name="Content Placeholder 18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75CDDE5E-C4E3-ACE9-F037-13DE9027EF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750" y="2146900"/>
            <a:ext cx="5625050" cy="32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5A0BD6-4C90-7E43-70E5-7EF0554B5BBD}"/>
              </a:ext>
            </a:extLst>
          </p:cNvPr>
          <p:cNvSpPr/>
          <p:nvPr/>
        </p:nvSpPr>
        <p:spPr>
          <a:xfrm>
            <a:off x="313750" y="5674584"/>
            <a:ext cx="11565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/>
              <a:t>Also called </a:t>
            </a:r>
            <a:r>
              <a:rPr lang="en-BE" b="1" dirty="0"/>
              <a:t>variance</a:t>
            </a:r>
            <a:r>
              <a:rPr lang="en-BE" dirty="0"/>
              <a:t>: error from sensitivity to small fluctuations in the training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BB00F4-6FDC-342F-CE7D-50821BC66367}"/>
              </a:ext>
            </a:extLst>
          </p:cNvPr>
          <p:cNvSpPr txBox="1"/>
          <p:nvPr/>
        </p:nvSpPr>
        <p:spPr>
          <a:xfrm>
            <a:off x="4333543" y="1694116"/>
            <a:ext cx="187220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65 degrees of freedom,</a:t>
            </a:r>
          </a:p>
          <a:p>
            <a:r>
              <a:rPr lang="en-BE" dirty="0"/>
              <a:t>train/test split </a:t>
            </a:r>
            <a:r>
              <a:rPr lang="en-BE" b="1" dirty="0"/>
              <a:t>v1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D54C5A-904A-E877-3034-310560E26DAF}"/>
              </a:ext>
            </a:extLst>
          </p:cNvPr>
          <p:cNvSpPr txBox="1"/>
          <p:nvPr/>
        </p:nvSpPr>
        <p:spPr>
          <a:xfrm>
            <a:off x="10262198" y="1690688"/>
            <a:ext cx="192980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65 degrees of freedom</a:t>
            </a:r>
            <a:br>
              <a:rPr lang="en-BE" dirty="0"/>
            </a:br>
            <a:r>
              <a:rPr lang="en-BE" dirty="0"/>
              <a:t>train/test split </a:t>
            </a:r>
            <a:r>
              <a:rPr lang="en-BE" b="1" dirty="0"/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410588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33D13-9C45-DC0E-A320-884DBA4B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Under- and overfitting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A177E7A-670E-CA28-3850-D1E993EFE8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0" y="2234657"/>
            <a:ext cx="5625050" cy="32400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45FE615-1060-63F1-B006-6C3D33C637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234657"/>
            <a:ext cx="5625050" cy="32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75F349-2DBB-A38D-ECFB-0F520AF6D3A7}"/>
              </a:ext>
            </a:extLst>
          </p:cNvPr>
          <p:cNvSpPr/>
          <p:nvPr/>
        </p:nvSpPr>
        <p:spPr>
          <a:xfrm>
            <a:off x="359999" y="5474657"/>
            <a:ext cx="5625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b="1" dirty="0"/>
              <a:t>Underfitting</a:t>
            </a:r>
          </a:p>
          <a:p>
            <a:pPr algn="ctr"/>
            <a:r>
              <a:rPr lang="en-BE" dirty="0"/>
              <a:t>Model is not complex enough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BE525-A12E-7C72-8304-721A315CA2EE}"/>
              </a:ext>
            </a:extLst>
          </p:cNvPr>
          <p:cNvSpPr/>
          <p:nvPr/>
        </p:nvSpPr>
        <p:spPr>
          <a:xfrm>
            <a:off x="6299998" y="5474657"/>
            <a:ext cx="56250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b="1" dirty="0"/>
              <a:t>Overfitting</a:t>
            </a:r>
          </a:p>
          <a:p>
            <a:pPr algn="ctr"/>
            <a:r>
              <a:rPr lang="en-BE" dirty="0"/>
              <a:t>Model is too complex</a:t>
            </a:r>
          </a:p>
          <a:p>
            <a:pPr algn="ctr"/>
            <a:r>
              <a:rPr lang="en-BE" dirty="0"/>
              <a:t>Model is too sensitive to the training data</a:t>
            </a:r>
            <a:br>
              <a:rPr lang="en-BE" dirty="0"/>
            </a:br>
            <a:r>
              <a:rPr lang="en-BE" dirty="0"/>
              <a:t>Model does not generalize well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F3D70E-F03A-087B-9282-B221E3E1EBD6}"/>
              </a:ext>
            </a:extLst>
          </p:cNvPr>
          <p:cNvSpPr txBox="1"/>
          <p:nvPr/>
        </p:nvSpPr>
        <p:spPr>
          <a:xfrm>
            <a:off x="4331784" y="2062963"/>
            <a:ext cx="18002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BE" sz="1200" dirty="0"/>
              <a:t>Natural spline with 3 degrees of freedom</a:t>
            </a:r>
            <a:endParaRPr lang="en-BE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DE493-7BA8-675C-F70F-ADDCD40B731F}"/>
              </a:ext>
            </a:extLst>
          </p:cNvPr>
          <p:cNvSpPr txBox="1"/>
          <p:nvPr/>
        </p:nvSpPr>
        <p:spPr>
          <a:xfrm>
            <a:off x="10308448" y="2062963"/>
            <a:ext cx="188355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65 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1127279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370D-B4F1-6DA4-51A3-0DA50D96A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bias-variance tradeoff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CE99307-60A0-D7E5-0D7F-FC734DE06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1980000"/>
            <a:ext cx="5625050" cy="32400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9255064-54AD-EA3B-51E2-34CF0362C6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980000"/>
            <a:ext cx="5625050" cy="32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E1D8B9-8AFA-8949-C362-A89E0021D3C9}"/>
              </a:ext>
            </a:extLst>
          </p:cNvPr>
          <p:cNvSpPr/>
          <p:nvPr/>
        </p:nvSpPr>
        <p:spPr>
          <a:xfrm>
            <a:off x="180000" y="5220000"/>
            <a:ext cx="5625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/>
              <a:t>High bias</a:t>
            </a:r>
          </a:p>
          <a:p>
            <a:pPr algn="ctr"/>
            <a:r>
              <a:rPr lang="en-BE" dirty="0"/>
              <a:t>Low variance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42FB72-90B4-92B1-843C-0ABA2FCFF072}"/>
              </a:ext>
            </a:extLst>
          </p:cNvPr>
          <p:cNvSpPr/>
          <p:nvPr/>
        </p:nvSpPr>
        <p:spPr>
          <a:xfrm>
            <a:off x="6120000" y="5220000"/>
            <a:ext cx="5625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/>
              <a:t>Low bias</a:t>
            </a:r>
          </a:p>
          <a:p>
            <a:pPr algn="ctr"/>
            <a:r>
              <a:rPr lang="en-BE" dirty="0"/>
              <a:t>High variance</a:t>
            </a:r>
          </a:p>
        </p:txBody>
      </p:sp>
    </p:spTree>
    <p:extLst>
      <p:ext uri="{BB962C8B-B14F-4D97-AF65-F5344CB8AC3E}">
        <p14:creationId xmlns:p14="http://schemas.microsoft.com/office/powerpoint/2010/main" val="1999476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556A-1B15-1269-D11C-C71675FC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to find the sweet spot?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EDD7F-B5A1-01CB-BD43-78A2B77BA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Not allowed to use the test set!</a:t>
            </a:r>
          </a:p>
          <a:p>
            <a:r>
              <a:rPr lang="en-US" noProof="0" dirty="0"/>
              <a:t>Split up dataset in </a:t>
            </a:r>
            <a:r>
              <a:rPr lang="en-US" b="1" noProof="0" dirty="0"/>
              <a:t>3 parts</a:t>
            </a:r>
            <a:endParaRPr lang="en-US" noProof="0" dirty="0"/>
          </a:p>
          <a:p>
            <a:pPr lvl="1"/>
            <a:r>
              <a:rPr lang="en-US" noProof="0" dirty="0"/>
              <a:t>Build model on </a:t>
            </a:r>
            <a:r>
              <a:rPr lang="en-US" noProof="0" dirty="0">
                <a:solidFill>
                  <a:srgbClr val="F9766E"/>
                </a:solidFill>
              </a:rPr>
              <a:t>training set</a:t>
            </a:r>
            <a:r>
              <a:rPr lang="en-US" noProof="0" dirty="0">
                <a:solidFill>
                  <a:srgbClr val="45CACE"/>
                </a:solidFill>
              </a:rPr>
              <a:t> </a:t>
            </a:r>
            <a:r>
              <a:rPr lang="en-US" noProof="0" dirty="0"/>
              <a:t>(60%)</a:t>
            </a:r>
          </a:p>
          <a:p>
            <a:pPr lvl="1"/>
            <a:r>
              <a:rPr lang="en-US" noProof="0" dirty="0"/>
              <a:t>Check complexity against </a:t>
            </a:r>
            <a:r>
              <a:rPr lang="en-US" noProof="0" dirty="0">
                <a:solidFill>
                  <a:srgbClr val="619CFF"/>
                </a:solidFill>
              </a:rPr>
              <a:t>validation set</a:t>
            </a:r>
            <a:r>
              <a:rPr lang="en-US" noProof="0" dirty="0"/>
              <a:t> (20%)</a:t>
            </a:r>
          </a:p>
          <a:p>
            <a:pPr lvl="1"/>
            <a:r>
              <a:rPr lang="en-US" noProof="0" dirty="0"/>
              <a:t>Verify quality on </a:t>
            </a:r>
            <a:r>
              <a:rPr lang="en-US" noProof="0" dirty="0">
                <a:solidFill>
                  <a:srgbClr val="00BA38"/>
                </a:solidFill>
              </a:rPr>
              <a:t>test set </a:t>
            </a:r>
            <a:r>
              <a:rPr lang="en-US" noProof="0" dirty="0"/>
              <a:t>(20%)</a:t>
            </a:r>
          </a:p>
          <a:p>
            <a:endParaRPr lang="en-US" noProof="0" dirty="0"/>
          </a:p>
          <a:p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1F73F-7F45-9DC4-5C4B-69E85D75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93" y="3933439"/>
            <a:ext cx="5816413" cy="255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7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86C2F-4D8D-D3F3-9D2F-12EC15F47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Divide data in three subsets</a:t>
            </a:r>
            <a:br>
              <a:rPr lang="en-US" noProof="0" dirty="0"/>
            </a:br>
            <a:r>
              <a:rPr lang="en-US" noProof="0" dirty="0"/>
              <a:t>Track RMSE as complexity increases</a:t>
            </a:r>
          </a:p>
        </p:txBody>
      </p:sp>
      <p:pic>
        <p:nvPicPr>
          <p:cNvPr id="4" name="Content Placeholder 11" descr="Chart, scatter chart&#10;&#10;Description automatically generated">
            <a:extLst>
              <a:ext uri="{FF2B5EF4-FFF2-40B4-BE49-F238E27FC236}">
                <a16:creationId xmlns:a16="http://schemas.microsoft.com/office/drawing/2014/main" id="{107F391E-25AF-98E5-07BF-926239DB1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4" y="2256518"/>
            <a:ext cx="4071153" cy="2344963"/>
          </a:xfrm>
        </p:spPr>
      </p:pic>
      <p:pic>
        <p:nvPicPr>
          <p:cNvPr id="5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F5439478-6644-5CEB-1398-D2F172D66F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91" y="2427932"/>
            <a:ext cx="6500522" cy="374426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B13380-3B83-BBDF-9A36-BC825E514B5D}"/>
              </a:ext>
            </a:extLst>
          </p:cNvPr>
          <p:cNvCxnSpPr>
            <a:cxnSpLocks/>
          </p:cNvCxnSpPr>
          <p:nvPr/>
        </p:nvCxnSpPr>
        <p:spPr>
          <a:xfrm flipH="1">
            <a:off x="7256390" y="3976661"/>
            <a:ext cx="94638" cy="1615643"/>
          </a:xfrm>
          <a:prstGeom prst="straightConnector1">
            <a:avLst/>
          </a:prstGeom>
          <a:ln w="12700">
            <a:solidFill>
              <a:srgbClr val="EC4B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2E24F0-2CA2-255F-45E5-81A5E6970763}"/>
              </a:ext>
            </a:extLst>
          </p:cNvPr>
          <p:cNvSpPr txBox="1"/>
          <p:nvPr/>
        </p:nvSpPr>
        <p:spPr>
          <a:xfrm>
            <a:off x="6871045" y="3060834"/>
            <a:ext cx="1901620" cy="939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rgbClr val="EC4B2F"/>
                </a:solidFill>
              </a:rPr>
              <a:t>Sweet spot</a:t>
            </a:r>
            <a:br>
              <a:rPr lang="en-BE" dirty="0">
                <a:solidFill>
                  <a:srgbClr val="EC4B2F"/>
                </a:solidFill>
              </a:rPr>
            </a:br>
            <a:r>
              <a:rPr lang="en-BE" dirty="0">
                <a:solidFill>
                  <a:srgbClr val="EC4B2F"/>
                </a:solidFill>
              </a:rPr>
              <a:t>OK bias</a:t>
            </a:r>
            <a:br>
              <a:rPr lang="en-BE" dirty="0">
                <a:solidFill>
                  <a:srgbClr val="EC4B2F"/>
                </a:solidFill>
              </a:rPr>
            </a:br>
            <a:r>
              <a:rPr lang="en-BE" dirty="0">
                <a:solidFill>
                  <a:srgbClr val="EC4B2F"/>
                </a:solidFill>
              </a:rPr>
              <a:t>OK variance</a:t>
            </a:r>
            <a:endParaRPr lang="en-BE" b="1" dirty="0">
              <a:solidFill>
                <a:srgbClr val="EC4B2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258B48-9476-29E0-3FDB-F6A24B6BEB04}"/>
              </a:ext>
            </a:extLst>
          </p:cNvPr>
          <p:cNvSpPr txBox="1"/>
          <p:nvPr/>
        </p:nvSpPr>
        <p:spPr>
          <a:xfrm>
            <a:off x="8055949" y="5261567"/>
            <a:ext cx="1901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rgbClr val="EC4B2F"/>
                </a:solidFill>
              </a:rPr>
              <a:t>No improvement</a:t>
            </a:r>
            <a:endParaRPr lang="en-BE" b="1" dirty="0">
              <a:solidFill>
                <a:srgbClr val="EC4B2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1DB9E-2C2B-6DF9-15E6-490512BC5C51}"/>
              </a:ext>
            </a:extLst>
          </p:cNvPr>
          <p:cNvSpPr txBox="1"/>
          <p:nvPr/>
        </p:nvSpPr>
        <p:spPr>
          <a:xfrm>
            <a:off x="2962981" y="4751220"/>
            <a:ext cx="180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rgbClr val="EC4B2F"/>
                </a:solidFill>
              </a:rPr>
              <a:t>High bias</a:t>
            </a:r>
            <a:br>
              <a:rPr lang="en-BE" dirty="0">
                <a:solidFill>
                  <a:srgbClr val="EC4B2F"/>
                </a:solidFill>
              </a:rPr>
            </a:br>
            <a:r>
              <a:rPr lang="en-BE" dirty="0">
                <a:solidFill>
                  <a:srgbClr val="EC4B2F"/>
                </a:solidFill>
              </a:rPr>
              <a:t>Low</a:t>
            </a:r>
            <a:r>
              <a:rPr lang="en-US" dirty="0">
                <a:solidFill>
                  <a:srgbClr val="EC4B2F"/>
                </a:solidFill>
              </a:rPr>
              <a:t> variance</a:t>
            </a:r>
            <a:endParaRPr lang="en-BE" b="1" dirty="0">
              <a:solidFill>
                <a:srgbClr val="EC4B2F"/>
              </a:solidFill>
            </a:endParaRP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4D1614E9-7D36-C951-E9CE-516ADF2A49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23" y="5397551"/>
            <a:ext cx="1901622" cy="109532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C5FA85C2-53A3-7F1C-18AA-7B033C7D3D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02" y="2881337"/>
            <a:ext cx="1901620" cy="109532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8863CD-45B9-E5A2-68C9-504E18F999F9}"/>
              </a:ext>
            </a:extLst>
          </p:cNvPr>
          <p:cNvSpPr txBox="1"/>
          <p:nvPr/>
        </p:nvSpPr>
        <p:spPr>
          <a:xfrm>
            <a:off x="10411463" y="2266155"/>
            <a:ext cx="1457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rgbClr val="EC4B2F"/>
                </a:solidFill>
              </a:rPr>
              <a:t>Low bias</a:t>
            </a:r>
            <a:br>
              <a:rPr lang="en-BE" dirty="0">
                <a:solidFill>
                  <a:srgbClr val="EC4B2F"/>
                </a:solidFill>
              </a:rPr>
            </a:br>
            <a:r>
              <a:rPr lang="en-BE" dirty="0">
                <a:solidFill>
                  <a:srgbClr val="EC4B2F"/>
                </a:solidFill>
              </a:rPr>
              <a:t>High variance</a:t>
            </a:r>
            <a:endParaRPr lang="en-BE" b="1" dirty="0">
              <a:solidFill>
                <a:srgbClr val="EC4B2F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F93D15-07C7-E73F-20E0-7104E6A22889}"/>
              </a:ext>
            </a:extLst>
          </p:cNvPr>
          <p:cNvCxnSpPr>
            <a:cxnSpLocks/>
          </p:cNvCxnSpPr>
          <p:nvPr/>
        </p:nvCxnSpPr>
        <p:spPr>
          <a:xfrm flipV="1">
            <a:off x="4432348" y="2699657"/>
            <a:ext cx="738366" cy="2697894"/>
          </a:xfrm>
          <a:prstGeom prst="straightConnector1">
            <a:avLst/>
          </a:prstGeom>
          <a:ln w="12700">
            <a:solidFill>
              <a:srgbClr val="EC4B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9472F-E577-6D36-A2C6-4D6348C047D3}"/>
              </a:ext>
            </a:extLst>
          </p:cNvPr>
          <p:cNvCxnSpPr>
            <a:cxnSpLocks/>
          </p:cNvCxnSpPr>
          <p:nvPr/>
        </p:nvCxnSpPr>
        <p:spPr>
          <a:xfrm flipH="1">
            <a:off x="10765971" y="3976661"/>
            <a:ext cx="283029" cy="1548055"/>
          </a:xfrm>
          <a:prstGeom prst="straightConnector1">
            <a:avLst/>
          </a:prstGeom>
          <a:ln w="12700">
            <a:solidFill>
              <a:srgbClr val="EC4B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876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49B1-3A1C-EC51-C5A5-F17AEF76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6.1 - Bias variance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3F32B-6020-43AD-B168-8713A4E03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For clean and large enough dataset:</a:t>
            </a:r>
          </a:p>
          <a:p>
            <a:pPr lvl="1"/>
            <a:r>
              <a:rPr lang="en-US" dirty="0"/>
              <a:t>The greater the model complexity the lower the estimation error, the better the approximation.</a:t>
            </a:r>
          </a:p>
          <a:p>
            <a:pPr lvl="1"/>
            <a:r>
              <a:rPr lang="en-US" dirty="0"/>
              <a:t>The greater the model complexity the lower the bias</a:t>
            </a:r>
          </a:p>
          <a:p>
            <a:pPr lvl="1"/>
            <a:r>
              <a:rPr lang="en-US" dirty="0"/>
              <a:t>The greater the model complexity the lower the variance</a:t>
            </a:r>
          </a:p>
          <a:p>
            <a:r>
              <a:rPr lang="en-US" dirty="0"/>
              <a:t>For noisy dataset:</a:t>
            </a:r>
          </a:p>
          <a:p>
            <a:pPr lvl="1"/>
            <a:r>
              <a:rPr lang="en-US" dirty="0"/>
              <a:t>Greater model complexity doesn’t mean lower estimation error</a:t>
            </a:r>
          </a:p>
          <a:p>
            <a:pPr lvl="1"/>
            <a:r>
              <a:rPr lang="en-US" dirty="0"/>
              <a:t>The greater the model complexity the lower the bias</a:t>
            </a:r>
          </a:p>
          <a:p>
            <a:pPr lvl="1"/>
            <a:r>
              <a:rPr lang="en-US" dirty="0"/>
              <a:t>The greater the model complexity the higher the variance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E9263-6905-7918-0D38-F6749FE6F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5896798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64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7ADCB-5B4C-F5AF-158C-9CAD3F717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pieces of cake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9CAC4-8DEA-3905-3A5C-FDFE62D41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until now we’ve been cutting our data-cake into two pieces</a:t>
            </a:r>
          </a:p>
          <a:p>
            <a:pPr lvl="1"/>
            <a:r>
              <a:rPr lang="en-US" dirty="0"/>
              <a:t>Train</a:t>
            </a:r>
          </a:p>
          <a:p>
            <a:pPr lvl="1"/>
            <a:r>
              <a:rPr lang="en-US" dirty="0"/>
              <a:t>Test</a:t>
            </a:r>
          </a:p>
          <a:p>
            <a:r>
              <a:rPr lang="en-US" dirty="0"/>
              <a:t>There are guidelines on these percentages: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use this when you have only 1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51643-345D-DC0F-58DE-46ADA254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16</a:t>
            </a:fld>
            <a:endParaRPr lang="nl-BE"/>
          </a:p>
        </p:txBody>
      </p:sp>
      <p:pic>
        <p:nvPicPr>
          <p:cNvPr id="6" name="Picture 5" descr="A plate of different colored cakes&#10;&#10;AI-generated content may be incorrect.">
            <a:extLst>
              <a:ext uri="{FF2B5EF4-FFF2-40B4-BE49-F238E27FC236}">
                <a16:creationId xmlns:a16="http://schemas.microsoft.com/office/drawing/2014/main" id="{8339F5F6-85CB-39A2-26A4-0E6AD50FA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512" y="3803065"/>
            <a:ext cx="4506488" cy="3008081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E706165-73D6-2F61-7695-CC2ADDE21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818519"/>
              </p:ext>
            </p:extLst>
          </p:nvPr>
        </p:nvGraphicFramePr>
        <p:xfrm>
          <a:off x="1568077" y="3537311"/>
          <a:ext cx="905584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615">
                  <a:extLst>
                    <a:ext uri="{9D8B030D-6E8A-4147-A177-3AD203B41FA5}">
                      <a16:colId xmlns:a16="http://schemas.microsoft.com/office/drawing/2014/main" val="4282058612"/>
                    </a:ext>
                  </a:extLst>
                </a:gridCol>
                <a:gridCol w="3018615">
                  <a:extLst>
                    <a:ext uri="{9D8B030D-6E8A-4147-A177-3AD203B41FA5}">
                      <a16:colId xmlns:a16="http://schemas.microsoft.com/office/drawing/2014/main" val="2347246470"/>
                    </a:ext>
                  </a:extLst>
                </a:gridCol>
                <a:gridCol w="3018615">
                  <a:extLst>
                    <a:ext uri="{9D8B030D-6E8A-4147-A177-3AD203B41FA5}">
                      <a16:colId xmlns:a16="http://schemas.microsoft.com/office/drawing/2014/main" val="298506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Recommended split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70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Large (&gt; 10k samples)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80/20 or 90/10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 can afford a small test 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1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Medium (&gt; 1k samples)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75/25 or 80/20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Find a balance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6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Small (&lt; 1k samples)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70/30 or cross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sets may be too small to give a stable 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881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320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C9A9-040A-0FC0-581A-1E17F9AD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E5880-0622-52EA-C1EE-08B72F481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Basic split: Train/Test</a:t>
            </a:r>
          </a:p>
          <a:p>
            <a:pPr>
              <a:buNone/>
            </a:pPr>
            <a:r>
              <a:rPr lang="en-US" dirty="0"/>
              <a:t>In a simple setup: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Training set: Used to train the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Test set: Used once at the end to evaluate performance.</a:t>
            </a:r>
          </a:p>
          <a:p>
            <a:r>
              <a:rPr lang="en-US" dirty="0"/>
              <a:t>This works if you train only one model or do no hyperparameter tuning.</a:t>
            </a:r>
          </a:p>
          <a:p>
            <a:endParaRPr lang="en-US" dirty="0"/>
          </a:p>
          <a:p>
            <a:r>
              <a:rPr lang="en-US" b="1" dirty="0"/>
              <a:t>But in real-world model development, that's rarely the case.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1E455-1223-8D37-D061-4530AF57D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6727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BEF4-21DB-542E-692E-09A965819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pieces of cake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E4FCB-832D-505B-BF1B-096EBFF96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only two pieces, suppose you do the following:</a:t>
            </a:r>
          </a:p>
          <a:p>
            <a:pPr lvl="1"/>
            <a:r>
              <a:rPr lang="en-US" dirty="0"/>
              <a:t>For(</a:t>
            </a:r>
            <a:r>
              <a:rPr lang="en-US" dirty="0" err="1"/>
              <a:t>i</a:t>
            </a:r>
            <a:r>
              <a:rPr lang="en-US" dirty="0"/>
              <a:t>=1;i&lt;=10;i++)</a:t>
            </a:r>
          </a:p>
          <a:p>
            <a:pPr lvl="2"/>
            <a:r>
              <a:rPr lang="en-US" dirty="0"/>
              <a:t>Tune parameters</a:t>
            </a:r>
          </a:p>
          <a:p>
            <a:pPr lvl="2"/>
            <a:r>
              <a:rPr lang="en-US" dirty="0"/>
              <a:t>Train a model using the train set</a:t>
            </a:r>
          </a:p>
          <a:p>
            <a:pPr lvl="2"/>
            <a:r>
              <a:rPr lang="en-US" dirty="0"/>
              <a:t>Test the model using the train set</a:t>
            </a:r>
          </a:p>
          <a:p>
            <a:pPr lvl="2"/>
            <a:r>
              <a:rPr lang="en-US" dirty="0"/>
              <a:t>Save the model and the parameters</a:t>
            </a:r>
          </a:p>
          <a:p>
            <a:r>
              <a:rPr lang="en-BE" dirty="0"/>
              <a:t>T</a:t>
            </a:r>
            <a:r>
              <a:rPr lang="en-US" dirty="0"/>
              <a:t>his means that the model has seen the test-set 10 times already! We risk overfitting on the test-set, which is exactly what the test-set was trying to prevent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8F1BA-005F-E33E-C920-A2713076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9036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0C3E-C116-41D7-5109-6D8FA58D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Two</a:t>
            </a:r>
            <a:r>
              <a:rPr lang="en-US" dirty="0"/>
              <a:t> three pieces of cake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139B6-4264-C409-F33B-43FF28D23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For(</a:t>
            </a:r>
            <a:r>
              <a:rPr lang="en-US" dirty="0" err="1"/>
              <a:t>i</a:t>
            </a:r>
            <a:r>
              <a:rPr lang="en-US" dirty="0"/>
              <a:t>=1;i&lt;=10;i++)</a:t>
            </a:r>
          </a:p>
          <a:p>
            <a:pPr lvl="2"/>
            <a:r>
              <a:rPr lang="en-US" dirty="0"/>
              <a:t>Tune parameters</a:t>
            </a:r>
          </a:p>
          <a:p>
            <a:pPr lvl="2"/>
            <a:r>
              <a:rPr lang="en-US" dirty="0"/>
              <a:t>Train a model using the train set</a:t>
            </a:r>
          </a:p>
          <a:p>
            <a:pPr lvl="2"/>
            <a:r>
              <a:rPr lang="en-US" dirty="0"/>
              <a:t>Test the model using the validation set</a:t>
            </a:r>
          </a:p>
          <a:p>
            <a:pPr lvl="2"/>
            <a:r>
              <a:rPr lang="en-US" dirty="0"/>
              <a:t>Save the model and the parameters</a:t>
            </a:r>
          </a:p>
          <a:p>
            <a:pPr lvl="1"/>
            <a:r>
              <a:rPr lang="en-US" dirty="0"/>
              <a:t>Test the best model using the test set</a:t>
            </a:r>
          </a:p>
          <a:p>
            <a:r>
              <a:rPr lang="en-US" dirty="0"/>
              <a:t>This way we get an estimate on how good the model will work on unseen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53B6C-AD92-47EE-B1F0-DA6F5577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19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C54144-23E1-748F-52E5-B1EA6061A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46060"/>
              </p:ext>
            </p:extLst>
          </p:nvPr>
        </p:nvGraphicFramePr>
        <p:xfrm>
          <a:off x="715766" y="4872990"/>
          <a:ext cx="1089352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541">
                  <a:extLst>
                    <a:ext uri="{9D8B030D-6E8A-4147-A177-3AD203B41FA5}">
                      <a16:colId xmlns:a16="http://schemas.microsoft.com/office/drawing/2014/main" val="4282058612"/>
                    </a:ext>
                  </a:extLst>
                </a:gridCol>
                <a:gridCol w="1099335">
                  <a:extLst>
                    <a:ext uri="{9D8B030D-6E8A-4147-A177-3AD203B41FA5}">
                      <a16:colId xmlns:a16="http://schemas.microsoft.com/office/drawing/2014/main" val="783655122"/>
                    </a:ext>
                  </a:extLst>
                </a:gridCol>
                <a:gridCol w="2024009">
                  <a:extLst>
                    <a:ext uri="{9D8B030D-6E8A-4147-A177-3AD203B41FA5}">
                      <a16:colId xmlns:a16="http://schemas.microsoft.com/office/drawing/2014/main" val="2347246470"/>
                    </a:ext>
                  </a:extLst>
                </a:gridCol>
                <a:gridCol w="1202076">
                  <a:extLst>
                    <a:ext uri="{9D8B030D-6E8A-4147-A177-3AD203B41FA5}">
                      <a16:colId xmlns:a16="http://schemas.microsoft.com/office/drawing/2014/main" val="2985067989"/>
                    </a:ext>
                  </a:extLst>
                </a:gridCol>
                <a:gridCol w="4068568">
                  <a:extLst>
                    <a:ext uri="{9D8B030D-6E8A-4147-A177-3AD203B41FA5}">
                      <a16:colId xmlns:a16="http://schemas.microsoft.com/office/drawing/2014/main" val="2186756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70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Large (&gt; 10k samples)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70-80%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Plenty of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1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Medium (&gt; 1k samples)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60-70%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tuning -&gt; more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6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Small (&lt; 1k samples)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80-90%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cross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more fixed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881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143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A78C4-C4BE-99E7-0493-7FE5E6BC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7C3BB-B905-041F-DA54-DFCBE1308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</a:t>
            </a:r>
            <a:r>
              <a:rPr lang="en-BE" noProof="0" dirty="0"/>
              <a:t>s</a:t>
            </a:r>
            <a:r>
              <a:rPr lang="en-US" noProof="0" dirty="0"/>
              <a:t> </a:t>
            </a:r>
            <a:r>
              <a:rPr lang="en-US" noProof="0" dirty="0" err="1"/>
              <a:t>PyCaret</a:t>
            </a:r>
            <a:r>
              <a:rPr lang="en-US" noProof="0" dirty="0"/>
              <a:t> showed us, there are quite a lot of models out there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71C44-5A20-711E-E4EE-D612FD858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E5589-5FFA-545E-29CC-6DC93C5C8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880" y="2081688"/>
            <a:ext cx="8308239" cy="43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58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6A67-57A7-2464-70FD-594BA2A3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3B0DF-9D06-1799-22FF-CC2BB5028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/>
              <a:t>When comparing models or tuning: Train/Validation/Test</a:t>
            </a:r>
          </a:p>
          <a:p>
            <a:pPr>
              <a:buNone/>
            </a:pPr>
            <a:r>
              <a:rPr lang="en-US" dirty="0"/>
              <a:t>You now have three sets: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Training set: Used to train the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Validation set: Used to compare models or tune hyperparameters (like the number of trees in a random forest).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Test set: Used only once at the very end to report the unbiased performance of the chosen model.</a:t>
            </a:r>
          </a:p>
          <a:p>
            <a:pPr>
              <a:buNone/>
            </a:pPr>
            <a:r>
              <a:rPr lang="en-US" dirty="0"/>
              <a:t>Why this is necessary:</a:t>
            </a:r>
          </a:p>
          <a:p>
            <a:r>
              <a:rPr lang="en-US" dirty="0"/>
              <a:t>If you use the test set for model selection (or tuning), then it's no longer a true test — you're indirectly training on it by choosing what performs best on it. This leads to overfitting to the test set, and your performance estimate becomes optimistically biased.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13B7B-F668-6D1C-C428-3C2E5D02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7944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5E5B8-8479-6FCE-71E6-0B362181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Stratified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0B697-3D7F-C1DF-0AE6-78E68DBCF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stratified split ensures that each class is represented in approximately the same proportions in both the training and test (or validation) sets as in the full dataset.</a:t>
            </a:r>
          </a:p>
          <a:p>
            <a:r>
              <a:rPr lang="en-US" dirty="0"/>
              <a:t>Suppose you have a binary classification problem:</a:t>
            </a:r>
          </a:p>
          <a:p>
            <a:pPr lvl="1"/>
            <a:r>
              <a:rPr lang="en-US" dirty="0"/>
              <a:t>90% of your samples are class A</a:t>
            </a:r>
          </a:p>
          <a:p>
            <a:pPr lvl="1"/>
            <a:r>
              <a:rPr lang="en-US" dirty="0"/>
              <a:t>10% are class B</a:t>
            </a:r>
          </a:p>
          <a:p>
            <a:r>
              <a:rPr lang="en-US" dirty="0"/>
              <a:t>If you randomly split your data without stratification, your test set might (by chance) contain very few or no samples from class B, making the model evaluation unreliable or biased.</a:t>
            </a:r>
          </a:p>
          <a:p>
            <a:r>
              <a:rPr lang="en-US" dirty="0"/>
              <a:t>Stratification guarantees that:</a:t>
            </a:r>
          </a:p>
          <a:p>
            <a:pPr lvl="1"/>
            <a:r>
              <a:rPr lang="en-US" b="1" dirty="0"/>
              <a:t>If</a:t>
            </a:r>
            <a:r>
              <a:rPr lang="en-US" dirty="0"/>
              <a:t> your full dataset is 90% A and 10% B,</a:t>
            </a:r>
          </a:p>
          <a:p>
            <a:pPr lvl="1"/>
            <a:r>
              <a:rPr lang="en-US" b="1" dirty="0"/>
              <a:t>Then</a:t>
            </a:r>
            <a:r>
              <a:rPr lang="en-US" dirty="0"/>
              <a:t> both your training and test sets will also be about 90% A and 10% B.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6F55A-40CF-6CAF-F299-4AB56E56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4971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5D50B-BC81-F2E1-96D1-E4DAD5E69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Stratified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5BA49-A9DA-C52C-F50A-F062F26B0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stratified split should always be used in classification-problems, especially if the classes are imbalanced</a:t>
            </a:r>
          </a:p>
          <a:p>
            <a:pPr lvl="1"/>
            <a:r>
              <a:rPr lang="en-US" dirty="0"/>
              <a:t>Fun fact: we flouted this rule</a:t>
            </a:r>
            <a:br>
              <a:rPr lang="en-US" dirty="0"/>
            </a:br>
            <a:r>
              <a:rPr lang="en-US" dirty="0"/>
              <a:t>a lot of times in the previous</a:t>
            </a:r>
            <a:br>
              <a:rPr lang="en-US" dirty="0"/>
            </a:br>
            <a:r>
              <a:rPr lang="en-US" dirty="0"/>
              <a:t>notebooks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But, stratification is only used on classification problems, not regression</a:t>
            </a:r>
          </a:p>
          <a:p>
            <a:pPr lvl="1"/>
            <a:r>
              <a:rPr lang="en-US" dirty="0"/>
              <a:t>You could use binning, but it’s not common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F1C1F-40DC-6D23-72AC-39A371974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340015-4B5D-8C2E-A096-39DD72217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69" y="2511285"/>
            <a:ext cx="6106377" cy="1486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7FD9C2-0E51-B9ED-2DE9-5B505B726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445" y="5365474"/>
            <a:ext cx="4331109" cy="1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07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0ED7D-8798-6FFD-2742-F76B19AD9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C13CB-29A1-2449-0142-13C80BA9C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8715407" cy="4626069"/>
          </a:xfrm>
        </p:spPr>
        <p:txBody>
          <a:bodyPr>
            <a:normAutofit fontScale="92500"/>
          </a:bodyPr>
          <a:lstStyle/>
          <a:p>
            <a:r>
              <a:rPr lang="en-US" dirty="0"/>
              <a:t>When the amount of data is limited, use cross-validation</a:t>
            </a:r>
          </a:p>
          <a:p>
            <a:r>
              <a:rPr lang="en-US" dirty="0"/>
              <a:t>It is a technique to make sure your model is reliable by testing it on multiple different splits of the data instead of just one.</a:t>
            </a:r>
          </a:p>
          <a:p>
            <a:r>
              <a:rPr lang="en-US" dirty="0"/>
              <a:t>With cross-validation, we:</a:t>
            </a:r>
          </a:p>
          <a:p>
            <a:pPr lvl="1"/>
            <a:r>
              <a:rPr lang="en-US" dirty="0"/>
              <a:t>Split the data into multiple parts (called folds)</a:t>
            </a:r>
          </a:p>
          <a:p>
            <a:pPr lvl="1"/>
            <a:r>
              <a:rPr lang="en-US" dirty="0"/>
              <a:t>Train the model on some of them</a:t>
            </a:r>
          </a:p>
          <a:p>
            <a:pPr lvl="1"/>
            <a:r>
              <a:rPr lang="en-US" dirty="0"/>
              <a:t>Test the model on the remaining part</a:t>
            </a:r>
          </a:p>
          <a:p>
            <a:pPr lvl="1"/>
            <a:r>
              <a:rPr lang="en-US" dirty="0"/>
              <a:t>Repeat this several times, each time with a different part as the test set</a:t>
            </a:r>
          </a:p>
          <a:p>
            <a:r>
              <a:rPr lang="en-US" dirty="0"/>
              <a:t>Finally, we average the results to get a more reliable estimate of model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D6997-A8EE-AB71-CCA0-A6549D00C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23</a:t>
            </a:fld>
            <a:endParaRPr lang="nl-BE"/>
          </a:p>
        </p:txBody>
      </p:sp>
      <p:pic>
        <p:nvPicPr>
          <p:cNvPr id="6" name="Picture 5" descr="A screenshot of a test&#10;&#10;AI-generated content may be incorrect.">
            <a:extLst>
              <a:ext uri="{FF2B5EF4-FFF2-40B4-BE49-F238E27FC236}">
                <a16:creationId xmlns:a16="http://schemas.microsoft.com/office/drawing/2014/main" id="{361AE2A5-410C-2197-E295-961A7216C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100" y="1870099"/>
            <a:ext cx="2181653" cy="398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23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EFF4-BAAF-C96C-D81E-0D9DDE71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4971E-67B5-474E-3992-85F99615E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Makes better use of limited data</a:t>
            </a:r>
          </a:p>
          <a:p>
            <a:pPr lvl="1"/>
            <a:r>
              <a:rPr lang="en-US" dirty="0"/>
              <a:t>Gives a more robust estimate of model performance</a:t>
            </a:r>
          </a:p>
          <a:p>
            <a:pPr lvl="1"/>
            <a:r>
              <a:rPr lang="en-US" dirty="0"/>
              <a:t>Helps prevent overfitting to a single train/test split</a:t>
            </a:r>
          </a:p>
          <a:p>
            <a:r>
              <a:rPr lang="en-US" dirty="0"/>
              <a:t>Downsides</a:t>
            </a:r>
          </a:p>
          <a:p>
            <a:pPr lvl="1"/>
            <a:r>
              <a:rPr lang="nl-BE" dirty="0" err="1"/>
              <a:t>Computationally</a:t>
            </a:r>
            <a:r>
              <a:rPr lang="nl-BE" dirty="0"/>
              <a:t> </a:t>
            </a:r>
            <a:r>
              <a:rPr lang="nl-BE" dirty="0" err="1"/>
              <a:t>expensive</a:t>
            </a:r>
            <a:r>
              <a:rPr lang="nl-BE" dirty="0"/>
              <a:t> (</a:t>
            </a:r>
            <a:r>
              <a:rPr lang="en-US" dirty="0"/>
              <a:t>it trains the model multiple times)</a:t>
            </a:r>
          </a:p>
          <a:p>
            <a:pPr lvl="1"/>
            <a:r>
              <a:rPr lang="en-US" dirty="0"/>
              <a:t>Unusable for time series (violates causality)</a:t>
            </a:r>
          </a:p>
          <a:p>
            <a:pPr lvl="1"/>
            <a:r>
              <a:rPr lang="en-US" dirty="0"/>
              <a:t>Variance in results (can lead to unstable performance estimates)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D01B7-5FF4-D5FD-E8C9-D0B77F6E7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85099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6E98-DA72-E8D0-6B85-E7B17305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AUC-ROC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A9C9F-6751-3FA0-84F2-03CF6F21B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model -&gt; one ROC curve -&gt; one number for AUC</a:t>
            </a:r>
          </a:p>
          <a:p>
            <a:r>
              <a:rPr lang="en-US" dirty="0"/>
              <a:t>More models -&gt; more ROC curves -&gt; compare multiple AUC’s</a:t>
            </a:r>
          </a:p>
          <a:p>
            <a:pPr lvl="1"/>
            <a:r>
              <a:rPr lang="en-US" dirty="0"/>
              <a:t>Same model with different tuning</a:t>
            </a:r>
          </a:p>
          <a:p>
            <a:pPr lvl="1"/>
            <a:r>
              <a:rPr lang="en-US" dirty="0"/>
              <a:t>Or a different model</a:t>
            </a:r>
          </a:p>
          <a:p>
            <a:r>
              <a:rPr lang="en-US" dirty="0"/>
              <a:t>More models -&gt; more training and testing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C0D9C-A1CF-EC22-0DB0-5E81C1B3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25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19DB90-ECE0-76F7-95D5-12DFD457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198" y="3930292"/>
            <a:ext cx="5630061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93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E739-7D70-53DB-B2C4-85CA96E9E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71FA0-E2B1-8438-2E5B-188F7D295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(finally)</a:t>
            </a:r>
          </a:p>
          <a:p>
            <a:r>
              <a:rPr lang="en-US" dirty="0"/>
              <a:t>There are a lot of models</a:t>
            </a:r>
          </a:p>
          <a:p>
            <a:r>
              <a:rPr lang="en-US" dirty="0"/>
              <a:t>We’ll start with the very easy and understandable ones, and stop before it get’s really complicated</a:t>
            </a:r>
          </a:p>
          <a:p>
            <a:pPr lvl="1"/>
            <a:r>
              <a:rPr lang="en-US" dirty="0"/>
              <a:t>Which is a pity, as one could expect these models to be better</a:t>
            </a:r>
          </a:p>
          <a:p>
            <a:pPr lvl="1"/>
            <a:r>
              <a:rPr lang="en-US" dirty="0"/>
              <a:t>But the prerequisites of this course were not “a PHD in mathematics”</a:t>
            </a:r>
          </a:p>
          <a:p>
            <a:pPr lvl="1"/>
            <a:r>
              <a:rPr lang="en-US" dirty="0"/>
              <a:t>Also, even in machine learning deep learning networks are becoming more prevalent, and we have another course for those</a:t>
            </a:r>
          </a:p>
          <a:p>
            <a:r>
              <a:rPr lang="en-US" dirty="0"/>
              <a:t>The good part: using a difficult model is the same as using an easy one!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5D900-FFD8-A903-CA6F-C14990B8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2093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2351-5D7A-5806-A7F5-717DDEAC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overview of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BADD2-C13F-28E6-8A13-59984298F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BE" dirty="0"/>
              <a:t>4</a:t>
            </a:r>
            <a:r>
              <a:rPr lang="en-US" dirty="0"/>
              <a:t>.2 - Model </a:t>
            </a:r>
            <a:r>
              <a:rPr lang="en-US" dirty="0" err="1"/>
              <a:t>overview.ipynb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(Sometimes a slide simply isn’t big enough)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B0E44-F739-CA75-0B11-86F6594D1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5632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F12E-4442-A77C-8921-B384554DC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or regression?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A5C96-9B7F-DE47-C5F8-43E5B96F0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models can be used for both classification and regression, despite this not always making sense (like a decision tree)</a:t>
            </a:r>
          </a:p>
          <a:p>
            <a:r>
              <a:rPr lang="en-US" dirty="0"/>
              <a:t>Can be used for both:</a:t>
            </a:r>
          </a:p>
          <a:p>
            <a:pPr lvl="1"/>
            <a:r>
              <a:rPr lang="en-US" dirty="0"/>
              <a:t>Decision trees, random forest, gradient boosting, </a:t>
            </a:r>
            <a:r>
              <a:rPr lang="en-US" dirty="0" err="1"/>
              <a:t>XGBoost</a:t>
            </a:r>
            <a:endParaRPr lang="en-US" dirty="0"/>
          </a:p>
          <a:p>
            <a:r>
              <a:rPr lang="en-US" dirty="0"/>
              <a:t>Can only be used for classification</a:t>
            </a:r>
          </a:p>
          <a:p>
            <a:pPr lvl="1"/>
            <a:r>
              <a:rPr lang="en-US" dirty="0"/>
              <a:t>Logistic regression</a:t>
            </a:r>
          </a:p>
          <a:p>
            <a:r>
              <a:rPr lang="en-US" dirty="0"/>
              <a:t>Can only be used for regression</a:t>
            </a:r>
          </a:p>
          <a:p>
            <a:pPr lvl="1"/>
            <a:r>
              <a:rPr lang="en-US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53568-8619-0BE3-3142-59F12157F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5631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A81BC-826F-D5B3-6F8B-3C0BEE76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A7613-D824-F2B4-D257-1DBCF52FA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29</a:t>
            </a:fld>
            <a:endParaRPr lang="nl-BE"/>
          </a:p>
        </p:txBody>
      </p:sp>
      <p:pic>
        <p:nvPicPr>
          <p:cNvPr id="5" name="Picture 2" descr="Decision Tree (Data Mining) - ML Wiki">
            <a:extLst>
              <a:ext uri="{FF2B5EF4-FFF2-40B4-BE49-F238E27FC236}">
                <a16:creationId xmlns:a16="http://schemas.microsoft.com/office/drawing/2014/main" id="{32C6B55E-0D91-0225-355D-DFCA6FD5D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27" y="2004766"/>
            <a:ext cx="5132445" cy="406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6D53DE8-5D55-803D-72E8-44C7DEF5C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130" y="1759529"/>
            <a:ext cx="4943872" cy="455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28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8408B-7E08-FB0E-4CFA-6A16EFDE6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good is the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92201-3D1E-6149-67F8-8CC3EEC4D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The model should generalize to unseen data</a:t>
            </a:r>
          </a:p>
          <a:p>
            <a:pPr lvl="1"/>
            <a:r>
              <a:rPr lang="en-US" noProof="0" dirty="0"/>
              <a:t>If you are using it to predict</a:t>
            </a:r>
            <a:endParaRPr lang="en-US" dirty="0"/>
          </a:p>
          <a:p>
            <a:pPr lvl="1"/>
            <a:r>
              <a:rPr lang="en-US" dirty="0"/>
              <a:t>I</a:t>
            </a:r>
            <a:r>
              <a:rPr lang="en-US" noProof="0" dirty="0"/>
              <a:t>f it’s just to explain the data overfitting isn’t a problem</a:t>
            </a:r>
          </a:p>
          <a:p>
            <a:r>
              <a:rPr lang="en-US" noProof="0" dirty="0"/>
              <a:t>Split up the given dataset:</a:t>
            </a:r>
          </a:p>
          <a:p>
            <a:pPr lvl="1"/>
            <a:r>
              <a:rPr lang="en-US" noProof="0" dirty="0"/>
              <a:t>Build model on training dataset (e.g. 70%)</a:t>
            </a:r>
          </a:p>
          <a:p>
            <a:pPr lvl="1"/>
            <a:r>
              <a:rPr lang="en-US" noProof="0" dirty="0"/>
              <a:t>Test model using test set (remaining 30%)</a:t>
            </a:r>
          </a:p>
          <a:p>
            <a:r>
              <a:rPr lang="en-US" noProof="0" dirty="0"/>
              <a:t>Calculate RMSE (or recall) on both datasets</a:t>
            </a:r>
          </a:p>
          <a:p>
            <a:r>
              <a:rPr lang="en-US" noProof="0" dirty="0"/>
              <a:t>Check that the RMSE on training is as low as it can be, but that the RMSE of test isn’t significantly higher</a:t>
            </a:r>
          </a:p>
        </p:txBody>
      </p:sp>
    </p:spTree>
    <p:extLst>
      <p:ext uri="{BB962C8B-B14F-4D97-AF65-F5344CB8AC3E}">
        <p14:creationId xmlns:p14="http://schemas.microsoft.com/office/powerpoint/2010/main" val="577045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-Depth: Decision Trees and Random Forests | Python Data Science Handbook">
            <a:extLst>
              <a:ext uri="{FF2B5EF4-FFF2-40B4-BE49-F238E27FC236}">
                <a16:creationId xmlns:a16="http://schemas.microsoft.com/office/drawing/2014/main" id="{3B0D734B-1CFC-9185-6A7C-C72CB3F9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415292"/>
            <a:ext cx="1219200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7FB1B-C526-5291-A7F8-6646BC93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subtlety of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327F2-7FB7-01B3-6824-02495DC01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Overfitting is a real risk</a:t>
            </a:r>
          </a:p>
          <a:p>
            <a:r>
              <a:rPr lang="en-US" dirty="0"/>
              <a:t>The left image is underfit, the right one is overfit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shows overfitting can be a problem even when using simple models</a:t>
            </a:r>
          </a:p>
          <a:p>
            <a:r>
              <a:rPr lang="en-US" dirty="0"/>
              <a:t>Also, this is overfitting with 2 dimensions, the same works in 17 dimensions</a:t>
            </a:r>
          </a:p>
          <a:p>
            <a:pPr lvl="1"/>
            <a:r>
              <a:rPr lang="en-US" dirty="0"/>
              <a:t>Or 103, when using the yeast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A9382-8BEB-2207-08C5-55FBD6FF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0084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basketball game&#10;&#10;AI-generated content may be incorrect.">
            <a:extLst>
              <a:ext uri="{FF2B5EF4-FFF2-40B4-BE49-F238E27FC236}">
                <a16:creationId xmlns:a16="http://schemas.microsoft.com/office/drawing/2014/main" id="{C655F9EA-027E-3108-5A79-18DD40F94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229" y="2597152"/>
            <a:ext cx="6710771" cy="3300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9D77EF-2AFF-5043-B651-AA1B066D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EA0E5-B231-1BCB-BD71-94EF97BD4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Simple, interpretable models that split data based on feature thresholds. Prone to overfitting.</a:t>
            </a:r>
          </a:p>
          <a:p>
            <a:r>
              <a:rPr lang="en-US" dirty="0"/>
              <a:t>You ask the model to create a tree with yes/no</a:t>
            </a:r>
            <a:br>
              <a:rPr lang="en-US" dirty="0"/>
            </a:br>
            <a:r>
              <a:rPr lang="en-US" dirty="0"/>
              <a:t>questions</a:t>
            </a:r>
          </a:p>
          <a:p>
            <a:r>
              <a:rPr lang="en-US" dirty="0"/>
              <a:t>Depending on the answer you go down</a:t>
            </a:r>
            <a:br>
              <a:rPr lang="en-US" dirty="0"/>
            </a:br>
            <a:r>
              <a:rPr lang="en-US" dirty="0"/>
              <a:t>one or the other path in the tree</a:t>
            </a:r>
          </a:p>
          <a:p>
            <a:r>
              <a:rPr lang="en-US" dirty="0"/>
              <a:t>Eventually you end up with a class or</a:t>
            </a:r>
            <a:br>
              <a:rPr lang="en-US" dirty="0"/>
            </a:br>
            <a:r>
              <a:rPr lang="en-US" dirty="0"/>
              <a:t>decision</a:t>
            </a:r>
          </a:p>
          <a:p>
            <a:r>
              <a:rPr lang="en-US" dirty="0"/>
              <a:t>Fun fact: the top two rows in</a:t>
            </a:r>
            <a:br>
              <a:rPr lang="en-US" dirty="0"/>
            </a:br>
            <a:r>
              <a:rPr lang="en-US" dirty="0"/>
              <a:t>this</a:t>
            </a:r>
            <a:r>
              <a:rPr lang="en-BE" dirty="0"/>
              <a:t> </a:t>
            </a:r>
            <a:r>
              <a:rPr lang="en-US" dirty="0"/>
              <a:t>tree are interchangeable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8D7D8-E100-638D-E395-BBEFBC6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9172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8D841-4020-8BDE-A52F-2F11ADD5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7603C-1413-79D4-B9C8-0E5B295FF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 easy model to train, the best model to explain</a:t>
            </a:r>
          </a:p>
          <a:p>
            <a:r>
              <a:rPr lang="en-US" dirty="0"/>
              <a:t>You’d say it outputs a hard value for class, but it </a:t>
            </a:r>
            <a:r>
              <a:rPr lang="en-US" b="1" dirty="0"/>
              <a:t>doesn’t</a:t>
            </a:r>
          </a:p>
          <a:p>
            <a:r>
              <a:rPr lang="en-US" dirty="0"/>
              <a:t>When a sample reaches a leaf node, it doesn't just get a hard label, it also has access to the class distribution of the training data that ended up in that leaf during training.</a:t>
            </a:r>
          </a:p>
          <a:p>
            <a:r>
              <a:rPr lang="en-US" dirty="0"/>
              <a:t>For example, imagine a leaf node was trained on 20 samples:</a:t>
            </a:r>
          </a:p>
          <a:p>
            <a:pPr lvl="1"/>
            <a:r>
              <a:rPr lang="en-US" dirty="0"/>
              <a:t>15 were class 0</a:t>
            </a:r>
          </a:p>
          <a:p>
            <a:pPr lvl="1"/>
            <a:r>
              <a:rPr lang="en-US" dirty="0"/>
              <a:t>5 were class 1</a:t>
            </a:r>
          </a:p>
          <a:p>
            <a:r>
              <a:rPr lang="en-US" dirty="0"/>
              <a:t>The predicted probabilities from that leaf will be 75% and 25%</a:t>
            </a:r>
          </a:p>
          <a:p>
            <a:r>
              <a:rPr lang="en-US" dirty="0"/>
              <a:t>As we saw in notebook </a:t>
            </a:r>
            <a:r>
              <a:rPr lang="en-BE" dirty="0"/>
              <a:t>3</a:t>
            </a:r>
            <a:r>
              <a:rPr lang="en-US" dirty="0"/>
              <a:t>.</a:t>
            </a:r>
            <a:r>
              <a:rPr lang="en-BE" dirty="0"/>
              <a:t>4</a:t>
            </a:r>
            <a:r>
              <a:rPr lang="en-US" dirty="0"/>
              <a:t> (multiclass on wine) the tree you get depends on the input data and the train/test split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9ADD4-F367-132E-C488-968FA6FCB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6313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11D6-162E-B7D0-25FA-0CB20FE19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decision tree</a:t>
            </a:r>
            <a:r>
              <a:rPr lang="en-BE" dirty="0"/>
              <a:t>s</a:t>
            </a:r>
            <a:r>
              <a:rPr lang="en-US" dirty="0"/>
              <a:t> do regression?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BE63-7D2C-E30E-BC10-DE4D22CAE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predicts a continuous value, but after binning a continuous variable it becomes a categorical variable.</a:t>
            </a:r>
          </a:p>
          <a:p>
            <a:r>
              <a:rPr lang="en-US" dirty="0"/>
              <a:t>To determine leaf value, you can take average, median, …</a:t>
            </a:r>
            <a:br>
              <a:rPr lang="en-US" dirty="0"/>
            </a:br>
            <a:r>
              <a:rPr lang="en-US" dirty="0"/>
              <a:t>of the bin. Or get fancy and do a linear regression for the</a:t>
            </a:r>
            <a:br>
              <a:rPr lang="en-US" dirty="0"/>
            </a:br>
            <a:r>
              <a:rPr lang="en-US" dirty="0"/>
              <a:t>values inside the bin, or…</a:t>
            </a:r>
          </a:p>
          <a:p>
            <a:endParaRPr lang="en-BE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CE77D-4436-C4BB-9A0A-AC0774D7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33</a:t>
            </a:fld>
            <a:endParaRPr lang="nl-BE"/>
          </a:p>
        </p:txBody>
      </p:sp>
      <p:pic>
        <p:nvPicPr>
          <p:cNvPr id="5" name="Picture 2" descr="Image for post">
            <a:extLst>
              <a:ext uri="{FF2B5EF4-FFF2-40B4-BE49-F238E27FC236}">
                <a16:creationId xmlns:a16="http://schemas.microsoft.com/office/drawing/2014/main" id="{AB70515F-1DD1-3FD6-4E18-9028F8971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5084"/>
            <a:ext cx="3037591" cy="270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for post">
            <a:extLst>
              <a:ext uri="{FF2B5EF4-FFF2-40B4-BE49-F238E27FC236}">
                <a16:creationId xmlns:a16="http://schemas.microsoft.com/office/drawing/2014/main" id="{F19525F0-A6F0-7125-0280-D24F181EA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681" y="3655084"/>
            <a:ext cx="3066154" cy="270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mage for post">
            <a:extLst>
              <a:ext uri="{FF2B5EF4-FFF2-40B4-BE49-F238E27FC236}">
                <a16:creationId xmlns:a16="http://schemas.microsoft.com/office/drawing/2014/main" id="{77A96C3B-89BE-E0AC-4CA5-28E0AC7A6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834" y="3655084"/>
            <a:ext cx="3067905" cy="270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for post">
            <a:extLst>
              <a:ext uri="{FF2B5EF4-FFF2-40B4-BE49-F238E27FC236}">
                <a16:creationId xmlns:a16="http://schemas.microsoft.com/office/drawing/2014/main" id="{F49F2F9B-0FAF-BA25-1D82-E1A32DB33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902" y="2370986"/>
            <a:ext cx="2733202" cy="211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for post">
            <a:extLst>
              <a:ext uri="{FF2B5EF4-FFF2-40B4-BE49-F238E27FC236}">
                <a16:creationId xmlns:a16="http://schemas.microsoft.com/office/drawing/2014/main" id="{3F4911F6-6CCE-3880-64F4-05517A010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680" y="4613640"/>
            <a:ext cx="2941646" cy="210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36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36E59-6F10-D53B-256B-740381A5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95A1C-2864-D9DC-7251-233DE05B8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233" y="1550894"/>
            <a:ext cx="9541519" cy="46260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One tree is nice, but what if we made 100 trees and combined the results?</a:t>
            </a:r>
          </a:p>
          <a:p>
            <a:endParaRPr lang="en-US" dirty="0">
              <a:latin typeface="Bernard MT Condensed" panose="02050806060905020404" pitchFamily="18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Bernard MT Condensed" panose="02050806060905020404" pitchFamily="18" charset="0"/>
              </a:rPr>
              <a:t>But if we simply started from the same data we’d get almost the same tree 100 times…</a:t>
            </a:r>
          </a:p>
          <a:p>
            <a:endParaRPr lang="en-US" dirty="0"/>
          </a:p>
          <a:p>
            <a:r>
              <a:rPr lang="en-US" dirty="0"/>
              <a:t>We’ll train on a random sample of the data and on a random subset of features!</a:t>
            </a:r>
          </a:p>
          <a:p>
            <a:endParaRPr lang="en-US" dirty="0">
              <a:latin typeface="Bernard MT Condensed" panose="02050806060905020404" pitchFamily="18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Bernard MT Condensed" panose="02050806060905020404" pitchFamily="18" charset="0"/>
              </a:rPr>
              <a:t>But what if one tree says 1 and the other says 2?</a:t>
            </a:r>
          </a:p>
          <a:p>
            <a:endParaRPr lang="en-US" dirty="0"/>
          </a:p>
          <a:p>
            <a:r>
              <a:rPr lang="en-US" dirty="0"/>
              <a:t>We can combine the results using classification (majority vote) or regression (average the results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B3858-7230-B041-84C3-7C5AF2868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34</a:t>
            </a:fld>
            <a:endParaRPr lang="nl-BE"/>
          </a:p>
        </p:txBody>
      </p:sp>
      <p:pic>
        <p:nvPicPr>
          <p:cNvPr id="6" name="Picture 5" descr="A puppet with a sad face&#10;&#10;AI-generated content may be incorrect.">
            <a:extLst>
              <a:ext uri="{FF2B5EF4-FFF2-40B4-BE49-F238E27FC236}">
                <a16:creationId xmlns:a16="http://schemas.microsoft.com/office/drawing/2014/main" id="{7D7E8091-69A6-E29B-7E57-4F5A96F6D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223578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30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F5BE-0588-A1A8-A17B-7CF432560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7226F-D66D-C63C-B093-B02814A8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combining many weak, noisy trees, you get a stronger, more stable model.</a:t>
            </a:r>
          </a:p>
          <a:p>
            <a:r>
              <a:rPr lang="en-US" dirty="0"/>
              <a:t>It reduces overfitting and improves generalization</a:t>
            </a:r>
          </a:p>
          <a:p>
            <a:r>
              <a:rPr lang="en-US" dirty="0"/>
              <a:t>Analogy</a:t>
            </a:r>
          </a:p>
          <a:p>
            <a:pPr lvl="1"/>
            <a:r>
              <a:rPr lang="en-US" dirty="0"/>
              <a:t>Think of it like asking 100 slightly different experts for their opinion and going with the consensus instead of trusting just one</a:t>
            </a:r>
          </a:p>
          <a:p>
            <a:pPr lvl="1"/>
            <a:r>
              <a:rPr lang="en-US" dirty="0"/>
              <a:t>Also, among them are experts in a couple of the features (random feature selection)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13525-8566-065B-152F-6D7DA313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5680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88817-8E6C-8464-74DC-971913CF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8960A-8814-8345-5A68-1A4BED03A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going from decision trees to random forests, we started doing “ensemble learning”</a:t>
            </a:r>
          </a:p>
          <a:p>
            <a:pPr lvl="1"/>
            <a:r>
              <a:rPr lang="en-US" dirty="0"/>
              <a:t>Ensemble methods combine the predictions of multiple models to improve performance</a:t>
            </a:r>
          </a:p>
          <a:p>
            <a:r>
              <a:rPr lang="en-US" dirty="0"/>
              <a:t>Bagging and boosting are two main strategies</a:t>
            </a:r>
          </a:p>
          <a:p>
            <a:pPr lvl="1"/>
            <a:r>
              <a:rPr lang="en-US" dirty="0"/>
              <a:t>Random forests do bagging</a:t>
            </a:r>
          </a:p>
          <a:p>
            <a:pPr lvl="1"/>
            <a:r>
              <a:rPr lang="en-US" dirty="0" err="1"/>
              <a:t>XGBoost</a:t>
            </a:r>
            <a:r>
              <a:rPr lang="en-US" dirty="0"/>
              <a:t> does boosting</a:t>
            </a:r>
          </a:p>
          <a:p>
            <a:r>
              <a:rPr lang="en-US" dirty="0"/>
              <a:t>Stacking is a third way</a:t>
            </a:r>
          </a:p>
          <a:p>
            <a:pPr lvl="1"/>
            <a:r>
              <a:rPr lang="en-US" dirty="0"/>
              <a:t>Train a bunch of different models</a:t>
            </a:r>
          </a:p>
          <a:p>
            <a:pPr lvl="1"/>
            <a:r>
              <a:rPr lang="en-US" dirty="0"/>
              <a:t>Train another model to learn which model to use in which case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FF521-C099-45DD-DB76-C183CD48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7467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6CCE-76A7-FF2E-0345-20D43BA5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F11D5-9F52-55BF-5B8A-968343B3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baseline is in all cases: When using ensemble learning we predict the outcome value using a bunch of different methods. Then we combine the outcome of all these algorithms and retain the most voted answer.</a:t>
            </a:r>
            <a:endParaRPr lang="en-BE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A820E-1CA2-4A8E-66A1-B52E8297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37</a:t>
            </a:fld>
            <a:endParaRPr lang="nl-BE"/>
          </a:p>
        </p:txBody>
      </p:sp>
      <p:pic>
        <p:nvPicPr>
          <p:cNvPr id="5" name="Picture 4" descr="Ensemble Methods | Bagging Vs Boosting Difference">
            <a:extLst>
              <a:ext uri="{FF2B5EF4-FFF2-40B4-BE49-F238E27FC236}">
                <a16:creationId xmlns:a16="http://schemas.microsoft.com/office/drawing/2014/main" id="{058B621F-B7F5-F9C3-2E22-3C7D52DF1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" t="8000" r="2398" b="9051"/>
          <a:stretch/>
        </p:blipFill>
        <p:spPr bwMode="auto">
          <a:xfrm>
            <a:off x="2987137" y="3135510"/>
            <a:ext cx="6217725" cy="340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907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1AC4-5FDF-FB94-6038-B7CC556FB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 (bootstrap aggregating)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2015B-E2E6-BAAF-11BC-11FCEE55B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Reduce variance (overfitting)</a:t>
            </a:r>
          </a:p>
          <a:p>
            <a:r>
              <a:rPr lang="en-US" dirty="0"/>
              <a:t>How: Train several models in parallel on random subsets of the data</a:t>
            </a:r>
          </a:p>
          <a:p>
            <a:pPr lvl="1"/>
            <a:r>
              <a:rPr lang="en-US" dirty="0"/>
              <a:t>(with replacement = bootstrapping).</a:t>
            </a:r>
          </a:p>
          <a:p>
            <a:r>
              <a:rPr lang="en-US" dirty="0"/>
              <a:t>Combine: Average (for regression) or majority vote (for classification).</a:t>
            </a:r>
          </a:p>
          <a:p>
            <a:r>
              <a:rPr lang="en-US" dirty="0"/>
              <a:t>Key idea: Many weak models → One strong model</a:t>
            </a:r>
          </a:p>
          <a:p>
            <a:pPr lvl="1"/>
            <a:r>
              <a:rPr lang="en-US" dirty="0"/>
              <a:t>Random Forest = Bagging + Decision Trees</a:t>
            </a:r>
          </a:p>
          <a:p>
            <a:r>
              <a:rPr lang="en-US" dirty="0"/>
              <a:t>Each tree is trained on a different bootstrap sample and considers only a random subset of features at each split.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6C055-CE5A-41B9-F2A7-0D04ED3B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4664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AB781-CFAD-4858-6D2C-BED909216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4B399-E398-2CCF-D516-F8CA4796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need more data you can do more experiments, or you can</a:t>
            </a:r>
            <a:br>
              <a:rPr lang="en-US" dirty="0"/>
            </a:br>
            <a:r>
              <a:rPr lang="en-US" dirty="0"/>
              <a:t>bootstrap your data</a:t>
            </a:r>
          </a:p>
          <a:p>
            <a:r>
              <a:rPr lang="en-US" dirty="0"/>
              <a:t>Getting more data is expensive and not always possible</a:t>
            </a:r>
          </a:p>
          <a:p>
            <a:r>
              <a:rPr lang="en-BE" dirty="0"/>
              <a:t>B</a:t>
            </a:r>
            <a:r>
              <a:rPr lang="en-US" dirty="0" err="1"/>
              <a:t>ootstrapping</a:t>
            </a:r>
            <a:r>
              <a:rPr lang="en-BE" dirty="0"/>
              <a:t> is the answer in that case</a:t>
            </a:r>
            <a:endParaRPr lang="en-US" dirty="0"/>
          </a:p>
          <a:p>
            <a:endParaRPr lang="en-BE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48A02-0CF3-A13A-E24C-5B80E28DF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39</a:t>
            </a:fld>
            <a:endParaRPr lang="nl-BE"/>
          </a:p>
        </p:txBody>
      </p:sp>
      <p:pic>
        <p:nvPicPr>
          <p:cNvPr id="6" name="Picture 5" descr="A person in a pirate garment&#10;&#10;AI-generated content may be incorrect.">
            <a:extLst>
              <a:ext uri="{FF2B5EF4-FFF2-40B4-BE49-F238E27FC236}">
                <a16:creationId xmlns:a16="http://schemas.microsoft.com/office/drawing/2014/main" id="{DC06A166-E599-7B21-C246-39024F768E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702" y="136525"/>
            <a:ext cx="1414195" cy="1885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EB9DD9-B6E0-7D88-363E-16845D968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326" y="3519564"/>
            <a:ext cx="3401347" cy="30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79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F9A9F-C048-301B-2F61-E3BDAEA67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Overfitting and underfitting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D0FC6-9B5F-F38E-AF26-A19F8C334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3524"/>
          </a:xfrm>
        </p:spPr>
        <p:txBody>
          <a:bodyPr>
            <a:normAutofit fontScale="92500" lnSpcReduction="20000"/>
          </a:bodyPr>
          <a:lstStyle/>
          <a:p>
            <a:r>
              <a:rPr lang="en-US" noProof="0" dirty="0"/>
              <a:t>Good model</a:t>
            </a:r>
          </a:p>
          <a:p>
            <a:pPr lvl="1"/>
            <a:r>
              <a:rPr lang="en-US" noProof="0" dirty="0"/>
              <a:t>Line follows datapoints correctly</a:t>
            </a:r>
          </a:p>
          <a:p>
            <a:pPr lvl="1"/>
            <a:r>
              <a:rPr lang="en-US" noProof="0" dirty="0"/>
              <a:t>Obvious outliers are ignored</a:t>
            </a:r>
          </a:p>
          <a:p>
            <a:r>
              <a:rPr lang="en-US" noProof="0" dirty="0"/>
              <a:t>Underfitting</a:t>
            </a:r>
          </a:p>
          <a:p>
            <a:pPr lvl="1"/>
            <a:r>
              <a:rPr lang="en-US" noProof="0" dirty="0"/>
              <a:t>Line only vaguely follows datapoints</a:t>
            </a:r>
          </a:p>
          <a:p>
            <a:pPr lvl="1"/>
            <a:r>
              <a:rPr lang="en-US" noProof="0" dirty="0"/>
              <a:t>Outliers are ignored, but some data points too</a:t>
            </a:r>
          </a:p>
          <a:p>
            <a:pPr lvl="1"/>
            <a:r>
              <a:rPr lang="en-US" noProof="0" dirty="0"/>
              <a:t>Is equally bad with unseen data as with trained data</a:t>
            </a:r>
          </a:p>
          <a:p>
            <a:pPr lvl="1"/>
            <a:r>
              <a:rPr lang="en-US" noProof="0" dirty="0"/>
              <a:t>Can be a bad model, but also not enough training</a:t>
            </a:r>
          </a:p>
          <a:p>
            <a:r>
              <a:rPr lang="en-US" noProof="0" dirty="0"/>
              <a:t>Overfitting</a:t>
            </a:r>
          </a:p>
          <a:p>
            <a:pPr lvl="1"/>
            <a:r>
              <a:rPr lang="en-US" noProof="0" dirty="0"/>
              <a:t>Line follows datapoints exactly</a:t>
            </a:r>
          </a:p>
          <a:p>
            <a:pPr lvl="1"/>
            <a:r>
              <a:rPr lang="en-US" noProof="0" dirty="0"/>
              <a:t>Outliers are taken very much into account</a:t>
            </a:r>
          </a:p>
          <a:p>
            <a:pPr lvl="1"/>
            <a:r>
              <a:rPr lang="en-US" noProof="0" dirty="0"/>
              <a:t>Does not generalize to unseen data</a:t>
            </a:r>
          </a:p>
          <a:p>
            <a:pPr lvl="1"/>
            <a:r>
              <a:rPr lang="en-US" noProof="0" dirty="0"/>
              <a:t>Model too complex, or too much training</a:t>
            </a:r>
          </a:p>
          <a:p>
            <a:endParaRPr lang="en-US" noProof="0" dirty="0"/>
          </a:p>
          <a:p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3282A-5594-5A95-EEAE-7E652B315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972" y="1560059"/>
            <a:ext cx="2180158" cy="1581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C45502-2EDF-53FD-1D22-1390DCE34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972" y="3282339"/>
            <a:ext cx="3071575" cy="1642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25A6C4-7FB3-A41C-E2DF-64F552C23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0972" y="5065844"/>
            <a:ext cx="2284253" cy="159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86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2A0C4-C681-3542-ADA1-9E9CE9B6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2E269-1CDB-8E05-E030-F797752C7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make a new dataset and use ‘sampling with replacement’. This means we copy random values and don’t care if we already copied a value.</a:t>
            </a:r>
          </a:p>
          <a:p>
            <a:r>
              <a:rPr lang="en-US" dirty="0"/>
              <a:t>This new dataset is called the bootstrap. </a:t>
            </a:r>
            <a:endParaRPr lang="en-BE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8EDC2-60A6-6948-DC71-2430E240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40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00801-11BC-880A-A7DD-36DFB54B1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241" y="3996696"/>
            <a:ext cx="6171515" cy="20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55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1784-047E-CD4B-67C0-771CDBA4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377C9-7159-2C13-B79C-74EF34867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4235875" cy="4626069"/>
          </a:xfrm>
        </p:spPr>
        <p:txBody>
          <a:bodyPr/>
          <a:lstStyle/>
          <a:p>
            <a:r>
              <a:rPr lang="en-US" dirty="0"/>
              <a:t>… and repeat</a:t>
            </a:r>
          </a:p>
          <a:p>
            <a:endParaRPr lang="en-US" dirty="0"/>
          </a:p>
          <a:p>
            <a:r>
              <a:rPr lang="en-US" dirty="0"/>
              <a:t>This is the process used in random forest, but in stead of calculating the mean it calculates decision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E0404-AC63-C0DA-DBC0-96ECDA38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41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1306B-0243-EED0-647F-1DB626E50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673" y="1907007"/>
            <a:ext cx="7226080" cy="426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88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9A4C-8413-7648-0B3A-70E15A201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3408A-C9E3-1B69-69D4-4264D0B09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Goal: Reduce bias (underfitting).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How: Train models sequentially, where each new model focuses on correcting errors made by the previous 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Combine: Weighted sum of all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Key idea: Train</a:t>
            </a:r>
            <a:r>
              <a:rPr lang="en-BE" dirty="0"/>
              <a:t>ed models become</a:t>
            </a:r>
            <a:r>
              <a:rPr lang="en-US" dirty="0"/>
              <a:t> smarter over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Examples:</a:t>
            </a:r>
          </a:p>
          <a:p>
            <a:pPr lvl="1"/>
            <a:r>
              <a:rPr lang="en-US" dirty="0"/>
              <a:t>Gradient Boosting</a:t>
            </a:r>
          </a:p>
          <a:p>
            <a:pPr lvl="1"/>
            <a:r>
              <a:rPr lang="en-US" dirty="0"/>
              <a:t>AdaBoost</a:t>
            </a:r>
          </a:p>
          <a:p>
            <a:pPr lvl="1"/>
            <a:r>
              <a:rPr lang="en-US" dirty="0" err="1"/>
              <a:t>XGBoost</a:t>
            </a:r>
            <a:r>
              <a:rPr lang="en-US" dirty="0"/>
              <a:t> / </a:t>
            </a:r>
            <a:r>
              <a:rPr lang="en-US" dirty="0" err="1"/>
              <a:t>LightGBM</a:t>
            </a:r>
            <a:r>
              <a:rPr lang="en-US" dirty="0"/>
              <a:t> / </a:t>
            </a:r>
            <a:r>
              <a:rPr lang="en-US" dirty="0" err="1"/>
              <a:t>CatBoost</a:t>
            </a:r>
            <a:r>
              <a:rPr lang="en-US" dirty="0"/>
              <a:t> (fast and optimized versions)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4D7A7-691D-FBAE-7D93-3C9143BA7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9424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9907-EB9F-E178-307D-3E33944B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Homogeneous</a:t>
            </a:r>
            <a:r>
              <a:rPr lang="nl-BE" dirty="0"/>
              <a:t> ensemble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0584E-0C91-FAE3-584C-50067562C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43</a:t>
            </a:fld>
            <a:endParaRPr lang="nl-BE"/>
          </a:p>
        </p:txBody>
      </p:sp>
      <p:pic>
        <p:nvPicPr>
          <p:cNvPr id="9" name="Picture 2" descr="bagging">
            <a:extLst>
              <a:ext uri="{FF2B5EF4-FFF2-40B4-BE49-F238E27FC236}">
                <a16:creationId xmlns:a16="http://schemas.microsoft.com/office/drawing/2014/main" id="{DCFDE50B-BEE0-1D4D-1176-22D64DD3D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61" y="1727997"/>
            <a:ext cx="5473435" cy="26995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boosting">
            <a:extLst>
              <a:ext uri="{FF2B5EF4-FFF2-40B4-BE49-F238E27FC236}">
                <a16:creationId xmlns:a16="http://schemas.microsoft.com/office/drawing/2014/main" id="{A421CD64-A736-9A54-40CA-EE91DBB49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818" y="3795336"/>
            <a:ext cx="5835759" cy="26995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332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834A-52B8-FDB2-F49A-76480B2C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Bagging</a:t>
            </a:r>
            <a:r>
              <a:rPr lang="nl-BE" dirty="0"/>
              <a:t> versus </a:t>
            </a:r>
            <a:r>
              <a:rPr lang="nl-BE" dirty="0" err="1"/>
              <a:t>boosting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2A872-9ADC-470F-BB4F-FBD3B11B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44</a:t>
            </a:fld>
            <a:endParaRPr lang="nl-BE"/>
          </a:p>
        </p:txBody>
      </p:sp>
      <p:pic>
        <p:nvPicPr>
          <p:cNvPr id="5" name="Picture 2" descr="Ensemble Methods in Machine Learning: Bagging Versus Boosting | Pluralsight">
            <a:extLst>
              <a:ext uri="{FF2B5EF4-FFF2-40B4-BE49-F238E27FC236}">
                <a16:creationId xmlns:a16="http://schemas.microsoft.com/office/drawing/2014/main" id="{A5ADC41A-9D6C-3011-CEEF-39F99B8AE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67" y="1725903"/>
            <a:ext cx="6342372" cy="363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3.1 Ensemble Methods - Random Forests and Boosting · GA DSI Seattle">
            <a:extLst>
              <a:ext uri="{FF2B5EF4-FFF2-40B4-BE49-F238E27FC236}">
                <a16:creationId xmlns:a16="http://schemas.microsoft.com/office/drawing/2014/main" id="{875DB2D0-9E8B-F9BF-1B30-F0A29B03D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5903"/>
            <a:ext cx="6142236" cy="460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E3D62-0FAC-9B62-A101-2C375928F072}"/>
              </a:ext>
            </a:extLst>
          </p:cNvPr>
          <p:cNvSpPr txBox="1"/>
          <p:nvPr/>
        </p:nvSpPr>
        <p:spPr>
          <a:xfrm>
            <a:off x="6649601" y="5364055"/>
            <a:ext cx="1813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Independent</a:t>
            </a:r>
          </a:p>
          <a:p>
            <a:pPr algn="ctr"/>
            <a:r>
              <a:rPr lang="en-US" sz="2400" dirty="0"/>
              <a:t>weak learner</a:t>
            </a:r>
          </a:p>
          <a:p>
            <a:pPr algn="ctr"/>
            <a:r>
              <a:rPr lang="en-US" sz="2400" dirty="0"/>
              <a:t>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EB7F5-2FF2-D7F1-E17C-983BCAEE3B96}"/>
              </a:ext>
            </a:extLst>
          </p:cNvPr>
          <p:cNvSpPr txBox="1"/>
          <p:nvPr/>
        </p:nvSpPr>
        <p:spPr>
          <a:xfrm>
            <a:off x="9475670" y="5364055"/>
            <a:ext cx="1813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Iterative</a:t>
            </a:r>
          </a:p>
          <a:p>
            <a:pPr algn="ctr"/>
            <a:r>
              <a:rPr lang="en-US" sz="2400" dirty="0"/>
              <a:t>weak learner</a:t>
            </a:r>
          </a:p>
          <a:p>
            <a:pPr algn="ctr"/>
            <a:r>
              <a:rPr lang="en-US" sz="24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493984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3A7B-EAE6-9200-132D-AF423DE7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4367-63D3-85CF-8A86-F1BD55C9F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 does bagging using decision trees</a:t>
            </a:r>
          </a:p>
          <a:p>
            <a:r>
              <a:rPr lang="en-US" dirty="0"/>
              <a:t>It starts with the training set and turns this set into many different data-sets</a:t>
            </a:r>
          </a:p>
          <a:p>
            <a:pPr lvl="1"/>
            <a:r>
              <a:rPr lang="en-US" dirty="0"/>
              <a:t>Based on a random selection of the datapoints</a:t>
            </a:r>
          </a:p>
          <a:p>
            <a:pPr lvl="1"/>
            <a:r>
              <a:rPr lang="en-US" dirty="0"/>
              <a:t>The same datapoints can be used in many sets</a:t>
            </a:r>
          </a:p>
          <a:p>
            <a:r>
              <a:rPr lang="en-US" dirty="0"/>
              <a:t>All decision trees are calculated</a:t>
            </a:r>
          </a:p>
          <a:p>
            <a:r>
              <a:rPr lang="en-US" dirty="0"/>
              <a:t>The results are averaged or chosen using majority voting</a:t>
            </a:r>
          </a:p>
          <a:p>
            <a:pPr lvl="1"/>
            <a:r>
              <a:rPr lang="en-US" dirty="0" err="1"/>
              <a:t>Sklearn</a:t>
            </a:r>
            <a:r>
              <a:rPr lang="en-US" dirty="0"/>
              <a:t> – </a:t>
            </a:r>
            <a:r>
              <a:rPr lang="en-US" dirty="0" err="1"/>
              <a:t>RandomForestClassifier</a:t>
            </a:r>
            <a:r>
              <a:rPr lang="en-US" dirty="0"/>
              <a:t>: majority voting (even when doing regression)</a:t>
            </a:r>
          </a:p>
          <a:p>
            <a:pPr lvl="1"/>
            <a:r>
              <a:rPr lang="en-US" dirty="0" err="1"/>
              <a:t>Sklearn</a:t>
            </a:r>
            <a:r>
              <a:rPr lang="en-US" dirty="0"/>
              <a:t> – </a:t>
            </a:r>
            <a:r>
              <a:rPr lang="en-US" dirty="0" err="1"/>
              <a:t>RandomForestRegressor</a:t>
            </a:r>
            <a:r>
              <a:rPr lang="en-US" dirty="0"/>
              <a:t>: averaging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CB401-3C07-683A-8FAF-295F84D9C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7735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E64C-CDBE-35D7-E4CA-C900FFA1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789F8-57C2-31A2-1DD8-A76655D3B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 is parallel, boosting is in series</a:t>
            </a:r>
          </a:p>
          <a:p>
            <a:r>
              <a:rPr lang="en-US" dirty="0"/>
              <a:t>Gradient boosting is a machine learning technique that builds a strong model by adding together many weak models, each one correcting the mistakes of the previous ones</a:t>
            </a:r>
          </a:p>
          <a:p>
            <a:pPr lvl="1"/>
            <a:r>
              <a:rPr lang="en-US" dirty="0"/>
              <a:t>Start simple: Begin with a basic model (like a small decision tree)</a:t>
            </a:r>
          </a:p>
          <a:p>
            <a:pPr lvl="1"/>
            <a:r>
              <a:rPr lang="en-US" dirty="0"/>
              <a:t>Check errors: Look at where this model made mistakes</a:t>
            </a:r>
          </a:p>
          <a:p>
            <a:pPr lvl="1"/>
            <a:r>
              <a:rPr lang="en-US" dirty="0"/>
              <a:t>Build a new model: Train another tree to predict the errors (the “residuals”)</a:t>
            </a:r>
          </a:p>
          <a:p>
            <a:pPr lvl="1"/>
            <a:r>
              <a:rPr lang="en-US" dirty="0"/>
              <a:t>Add it to the mix: Add the new model’s prediction to the original one (like a correction)</a:t>
            </a:r>
          </a:p>
          <a:p>
            <a:pPr lvl="1"/>
            <a:r>
              <a:rPr lang="en-US" dirty="0"/>
              <a:t>Repeat: Keep repeating this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C6422-063D-1883-179C-1EB44ADE5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6072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2BF71-2CA3-2B8D-A21A-26BE430D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4A9DF-1628-C67B-DA7F-6453F2982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new model is trained to reduce the loss (like error or log-loss), and this is done using the </a:t>
            </a:r>
            <a:r>
              <a:rPr lang="en-US" b="1" dirty="0"/>
              <a:t>gradient</a:t>
            </a:r>
            <a:r>
              <a:rPr lang="en-US" dirty="0"/>
              <a:t> of the loss function</a:t>
            </a:r>
          </a:p>
          <a:p>
            <a:r>
              <a:rPr lang="en-US" dirty="0"/>
              <a:t>The loss-function is the calculation of the errors, like the MSE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you can use to make a better model</a:t>
            </a:r>
          </a:p>
          <a:p>
            <a:r>
              <a:rPr lang="en-US" dirty="0"/>
              <a:t>But let’s hear more from an expert: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3BA35-6CB0-7755-2E78-03422201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47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FC047A-8003-408E-DC37-5113C2077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160" y="2921072"/>
            <a:ext cx="3060426" cy="1015856"/>
          </a:xfrm>
          <a:prstGeom prst="rect">
            <a:avLst/>
          </a:prstGeom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44AE1EC1-530A-8B70-131C-C981B10CA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507" y="4028075"/>
            <a:ext cx="4842434" cy="269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42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3870-3B71-F0E6-0D1A-7E4695D61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(As we’re on </a:t>
            </a:r>
            <a:r>
              <a:rPr lang="en-US" dirty="0" err="1"/>
              <a:t>youtube</a:t>
            </a:r>
            <a:r>
              <a:rPr lang="en-US" dirty="0"/>
              <a:t>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EBEE8-C67D-B913-CD1D-A591C4355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48</a:t>
            </a:fld>
            <a:endParaRPr lang="nl-BE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FC2289D8-74E0-F267-FA1F-FB7A34460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231" y="1777347"/>
            <a:ext cx="7973538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85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17F9-BB43-6C3C-7064-79E41917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eXtreme</a:t>
            </a:r>
            <a:r>
              <a:rPr lang="en-US" dirty="0"/>
              <a:t> Gradient Booster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1C81C-2595-CEC4-1D6A-E158D1DCD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boosters are good, but </a:t>
            </a:r>
            <a:r>
              <a:rPr lang="en-US" dirty="0" err="1"/>
              <a:t>eXtreme</a:t>
            </a:r>
            <a:r>
              <a:rPr lang="en-US" dirty="0"/>
              <a:t> gradient booster is better!</a:t>
            </a:r>
          </a:p>
          <a:p>
            <a:pPr lvl="1"/>
            <a:r>
              <a:rPr lang="en-US" dirty="0"/>
              <a:t>Designed for maximum performance and flexibility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01C68-4FFE-E00E-F593-5A74E8B5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49</a:t>
            </a:fld>
            <a:endParaRPr lang="nl-BE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9F2C14B-EAB3-6FD1-189E-17BD50957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1059"/>
              </p:ext>
            </p:extLst>
          </p:nvPr>
        </p:nvGraphicFramePr>
        <p:xfrm>
          <a:off x="582704" y="2856691"/>
          <a:ext cx="11291049" cy="2868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884">
                  <a:extLst>
                    <a:ext uri="{9D8B030D-6E8A-4147-A177-3AD203B41FA5}">
                      <a16:colId xmlns:a16="http://schemas.microsoft.com/office/drawing/2014/main" val="2749777463"/>
                    </a:ext>
                  </a:extLst>
                </a:gridCol>
                <a:gridCol w="4078841">
                  <a:extLst>
                    <a:ext uri="{9D8B030D-6E8A-4147-A177-3AD203B41FA5}">
                      <a16:colId xmlns:a16="http://schemas.microsoft.com/office/drawing/2014/main" val="3093031116"/>
                    </a:ext>
                  </a:extLst>
                </a:gridCol>
                <a:gridCol w="5524324">
                  <a:extLst>
                    <a:ext uri="{9D8B030D-6E8A-4147-A177-3AD203B41FA5}">
                      <a16:colId xmlns:a16="http://schemas.microsoft.com/office/drawing/2014/main" val="1246520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Classic 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80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Slower, especially on large 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Much faster with C++ backend and parallelization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207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Regularization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(or 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 &amp; L2 regularization to prevent overfitting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91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>
                          <a:effectLst/>
                        </a:rPr>
                        <a:t>Missing </a:t>
                      </a:r>
                      <a:r>
                        <a:rPr lang="nl-BE" b="1" dirty="0" err="1">
                          <a:effectLst/>
                        </a:rPr>
                        <a:t>Values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Must be imputed beforehand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Handles them internally during training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22243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>
                          <a:effectLst/>
                        </a:rPr>
                        <a:t>Tree </a:t>
                      </a:r>
                      <a:r>
                        <a:rPr lang="nl-BE" b="1" dirty="0" err="1">
                          <a:effectLst/>
                        </a:rPr>
                        <a:t>Pruning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Grows full trees, then prunes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Uses “depth-wise” or “loss-guided” tree growth for better accuracy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26722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 err="1">
                          <a:effectLst/>
                        </a:rPr>
                        <a:t>Parallelization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Sequential tree building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Efficient parallel computation during training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393075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 err="1">
                          <a:effectLst/>
                        </a:rPr>
                        <a:t>Early</a:t>
                      </a:r>
                      <a:r>
                        <a:rPr lang="nl-BE" b="1" dirty="0">
                          <a:effectLst/>
                        </a:rPr>
                        <a:t> Stopping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Manual or partial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Built-in with evaluation sets and scoring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034364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6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2E63A-65A3-9055-94CE-74D652A2C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Overfitting and underfitting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5331A-FFF2-263F-4044-7222DB88C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Overfitting and underfitting are measured using the RMSE</a:t>
            </a:r>
          </a:p>
          <a:p>
            <a:r>
              <a:rPr lang="en-US" noProof="0" dirty="0"/>
              <a:t>In the example in the previous slide we’re not using a linear regression but a polynomial regression</a:t>
            </a:r>
          </a:p>
          <a:p>
            <a:pPr lvl="1"/>
            <a:r>
              <a:rPr lang="en-US" noProof="0" dirty="0"/>
              <a:t>The question we are asking is how many polynomials we should be using</a:t>
            </a:r>
          </a:p>
          <a:p>
            <a:pPr lvl="1"/>
            <a:r>
              <a:rPr lang="en-US" noProof="0" dirty="0"/>
              <a:t>A 17</a:t>
            </a:r>
            <a:r>
              <a:rPr lang="en-US" baseline="30000" noProof="0" dirty="0"/>
              <a:t>th</a:t>
            </a:r>
            <a:r>
              <a:rPr lang="en-US" noProof="0" dirty="0"/>
              <a:t>-order function will have 17 zero-crosses, so will follow the data very well, but have next to no explainability</a:t>
            </a:r>
          </a:p>
          <a:p>
            <a:pPr lvl="1"/>
            <a:r>
              <a:rPr lang="en-US" dirty="0"/>
              <a:t>It will also follow the data it is given, so the training data (which is the reason we kept some data secret in the test-set)</a:t>
            </a: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6368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3ACF0-4F33-F659-5AA7-860CD6C8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comparison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34D3CA-DD4C-C117-ED9A-0DE0B4504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5675" y="1785708"/>
            <a:ext cx="10310538" cy="43274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3C620-B882-1D7F-AAE3-553FA1203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7946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nsemble Method – معتز خالد سعد | Motaz Saad">
            <a:extLst>
              <a:ext uri="{FF2B5EF4-FFF2-40B4-BE49-F238E27FC236}">
                <a16:creationId xmlns:a16="http://schemas.microsoft.com/office/drawing/2014/main" id="{F561BFC4-E30C-2956-C52C-FE89A7FE7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636" y="2728657"/>
            <a:ext cx="4969267" cy="27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1CF12C-590B-0685-3434-C5DED8AF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Heterogeneous</a:t>
            </a:r>
            <a:r>
              <a:rPr lang="nl-BE" dirty="0"/>
              <a:t> ensemble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A220-A007-A756-426F-89F9DC171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550894"/>
            <a:ext cx="6598932" cy="46260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 one train/test split</a:t>
            </a:r>
          </a:p>
          <a:p>
            <a:pPr lvl="1"/>
            <a:r>
              <a:rPr lang="en-US" dirty="0"/>
              <a:t>You don’t need a validation set because you’re not comparing the models, you’re building and using them concurrently</a:t>
            </a:r>
          </a:p>
          <a:p>
            <a:r>
              <a:rPr lang="en-US" dirty="0"/>
              <a:t>Give the training data to a bunch of different models</a:t>
            </a:r>
          </a:p>
          <a:p>
            <a:r>
              <a:rPr lang="en-US" dirty="0"/>
              <a:t>Choose another model as the meta-model</a:t>
            </a:r>
          </a:p>
          <a:p>
            <a:pPr lvl="1"/>
            <a:r>
              <a:rPr lang="en-US" dirty="0"/>
              <a:t>This model will get to make the final decision</a:t>
            </a:r>
          </a:p>
          <a:p>
            <a:r>
              <a:rPr lang="en-US" dirty="0"/>
              <a:t>Use the test-data to check how great your models working together are!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6FE17-FBB1-98AC-F1F2-F2076E59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8595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0103D-938A-E50D-55FF-E7FE2AD62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Heterogeneous</a:t>
            </a:r>
            <a:r>
              <a:rPr lang="nl-BE" dirty="0"/>
              <a:t> ensemble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D406A-EA5F-A20C-BC04-77DF72689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5572860"/>
            <a:ext cx="11291048" cy="60410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Script MT Bold" panose="03040602040607080904" pitchFamily="66" charset="0"/>
              </a:rPr>
              <a:t>[A bit of code says more than a thousand words]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04EC-9095-BC66-B99D-B566F2D6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DF30A8-2DC0-240B-CA24-F6BBB6426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775" y="1535942"/>
            <a:ext cx="7802449" cy="385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3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FA74C7-B5D3-ED1D-DADE-AA1B28F36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230" y="4078711"/>
            <a:ext cx="5139540" cy="534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5E6D0-1F49-6E93-9F19-1023857E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A0AD8-476A-50C9-3682-C6A95008E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“Now that we've explored tree-based models (flexible, nonlinear, and often opaque), let’s turn to a different class of models: </a:t>
            </a:r>
            <a:r>
              <a:rPr lang="en-US" b="1" dirty="0"/>
              <a:t>linear models</a:t>
            </a:r>
          </a:p>
          <a:p>
            <a:r>
              <a:rPr lang="en-US" dirty="0"/>
              <a:t>These are simpler, faster, and easier to interpret, and they can be highly effective when the relationship between input features and the target is linear (or nearly linear)</a:t>
            </a:r>
          </a:p>
          <a:p>
            <a:r>
              <a:rPr lang="en-US" dirty="0"/>
              <a:t>A linear model assumes a straight-line relationship</a:t>
            </a:r>
          </a:p>
          <a:p>
            <a:endParaRPr lang="en-US" dirty="0"/>
          </a:p>
          <a:p>
            <a:r>
              <a:rPr lang="en-US" dirty="0"/>
              <a:t>Two main types:</a:t>
            </a:r>
          </a:p>
          <a:p>
            <a:pPr lvl="1"/>
            <a:r>
              <a:rPr lang="en-US" dirty="0"/>
              <a:t>Linear regression: predicting continuous values</a:t>
            </a:r>
          </a:p>
          <a:p>
            <a:pPr lvl="1"/>
            <a:r>
              <a:rPr lang="en-US" dirty="0"/>
              <a:t>Logistic regression: for binary (or multi-class)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0BED4-B9F1-ECC1-7128-11C643B5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4174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1EC0C-C3D1-8E30-A3A4-985558D56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B186-B983-7D03-9C4F-99340F805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6948252" cy="4626069"/>
          </a:xfrm>
        </p:spPr>
        <p:txBody>
          <a:bodyPr>
            <a:normAutofit/>
          </a:bodyPr>
          <a:lstStyle/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Fast to train, works well on high-dimensional data</a:t>
            </a:r>
          </a:p>
          <a:p>
            <a:pPr lvl="1"/>
            <a:r>
              <a:rPr lang="en-US" dirty="0"/>
              <a:t>Easy to interpret (feature weights show importance)</a:t>
            </a:r>
          </a:p>
          <a:p>
            <a:pPr lvl="1"/>
            <a:r>
              <a:rPr lang="en-US" dirty="0"/>
              <a:t>Often a strong baseline model</a:t>
            </a:r>
          </a:p>
          <a:p>
            <a:r>
              <a:rPr lang="en-US" dirty="0"/>
              <a:t>Limitations:</a:t>
            </a:r>
          </a:p>
          <a:p>
            <a:pPr lvl="1"/>
            <a:r>
              <a:rPr lang="en-US" dirty="0"/>
              <a:t>Struggles with nonlinear relationships</a:t>
            </a:r>
          </a:p>
          <a:p>
            <a:pPr lvl="1"/>
            <a:r>
              <a:rPr lang="en-US" dirty="0"/>
              <a:t>Sensitive to multicollinearity and outliers (though regularization helps)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02DC6-126C-DF43-EB01-0CE0DA2FB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54</a:t>
            </a:fld>
            <a:endParaRPr lang="nl-B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8E0987D-C406-F39C-A3A9-CF8857FFA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06" y="2454320"/>
            <a:ext cx="4875353" cy="311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90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ECA9-FCF9-6ACE-E8AD-1F936D7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A4C65-32A1-53B5-40A1-784C4F196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01753" cy="4626069"/>
          </a:xfrm>
        </p:spPr>
        <p:txBody>
          <a:bodyPr/>
          <a:lstStyle/>
          <a:p>
            <a:r>
              <a:rPr lang="en-US" dirty="0"/>
              <a:t>Linear models may not be the best predictors, but they have another use case:</a:t>
            </a:r>
          </a:p>
          <a:p>
            <a:pPr lvl="1"/>
            <a:r>
              <a:rPr lang="en-US" dirty="0"/>
              <a:t>The price of a diamond is heavily defined by the weight</a:t>
            </a:r>
          </a:p>
          <a:p>
            <a:pPr lvl="1"/>
            <a:r>
              <a:rPr lang="en-US" dirty="0"/>
              <a:t>Diamonds have a cut as well, and this cut also has a certain influence</a:t>
            </a:r>
          </a:p>
          <a:p>
            <a:pPr lvl="1"/>
            <a:r>
              <a:rPr lang="en-US" dirty="0"/>
              <a:t>Unfortunately, the influence of the price is so big that this relationship disappears completely</a:t>
            </a:r>
          </a:p>
          <a:p>
            <a:pPr lvl="1"/>
            <a:r>
              <a:rPr lang="en-US" dirty="0"/>
              <a:t>We could use a linear model on price vs weight to get this influence out of the dataset</a:t>
            </a:r>
          </a:p>
          <a:p>
            <a:pPr lvl="1"/>
            <a:r>
              <a:rPr lang="en-US" dirty="0"/>
              <a:t>That would enable us to see the actual relationship between cut and price</a:t>
            </a:r>
          </a:p>
          <a:p>
            <a:r>
              <a:rPr lang="en-US" dirty="0"/>
              <a:t>Check out “</a:t>
            </a:r>
            <a:r>
              <a:rPr lang="en-BE" dirty="0"/>
              <a:t>4</a:t>
            </a:r>
            <a:r>
              <a:rPr lang="en-US" dirty="0"/>
              <a:t>.3 - Diamonds </a:t>
            </a:r>
            <a:r>
              <a:rPr lang="en-US" dirty="0" err="1"/>
              <a:t>modeling.ipynb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90909-6D5D-DFEE-3898-4FA4A07FD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36249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B49E-FF9A-F87E-4629-0258B21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72F9B-8EC4-14E4-BDBC-3E0372444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RMSE is essential...</a:t>
            </a:r>
          </a:p>
          <a:p>
            <a:pPr lvl="1"/>
            <a:r>
              <a:rPr lang="en-US" dirty="0"/>
              <a:t>Measures average prediction error</a:t>
            </a:r>
          </a:p>
          <a:p>
            <a:pPr lvl="1"/>
            <a:r>
              <a:rPr lang="en-US" dirty="0"/>
              <a:t>Penalizes large errors (squared)</a:t>
            </a:r>
          </a:p>
          <a:p>
            <a:pPr lvl="1"/>
            <a:r>
              <a:rPr lang="en-US" dirty="0"/>
              <a:t>Great for comparing model performance</a:t>
            </a:r>
          </a:p>
          <a:p>
            <a:r>
              <a:rPr lang="en-US" dirty="0"/>
              <a:t>...but not the whole 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2FA89-F02C-CFE7-CAE9-9AF83B940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56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EEBF5-1AF7-9575-8098-A5D931C5EA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117385"/>
              </p:ext>
            </p:extLst>
          </p:nvPr>
        </p:nvGraphicFramePr>
        <p:xfrm>
          <a:off x="582705" y="3754755"/>
          <a:ext cx="110264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5210">
                  <a:extLst>
                    <a:ext uri="{9D8B030D-6E8A-4147-A177-3AD203B41FA5}">
                      <a16:colId xmlns:a16="http://schemas.microsoft.com/office/drawing/2014/main" val="3227643945"/>
                    </a:ext>
                  </a:extLst>
                </a:gridCol>
                <a:gridCol w="8291245">
                  <a:extLst>
                    <a:ext uri="{9D8B030D-6E8A-4147-A177-3AD203B41FA5}">
                      <a16:colId xmlns:a16="http://schemas.microsoft.com/office/drawing/2014/main" val="1634058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 it matters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6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 err="1">
                          <a:effectLst/>
                        </a:rPr>
                        <a:t>Linearity</a:t>
                      </a:r>
                      <a:r>
                        <a:rPr lang="nl-BE" b="1" dirty="0">
                          <a:effectLst/>
                        </a:rPr>
                        <a:t> </a:t>
                      </a:r>
                      <a:r>
                        <a:rPr lang="nl-BE" b="1" dirty="0" err="1">
                          <a:effectLst/>
                        </a:rPr>
                        <a:t>assumption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Model assumes a straight-line relationship — check with residual plots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382800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 err="1">
                          <a:effectLst/>
                        </a:rPr>
                        <a:t>Residuals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Should be </a:t>
                      </a:r>
                      <a:r>
                        <a:rPr lang="en-US" b="1" dirty="0">
                          <a:effectLst/>
                        </a:rPr>
                        <a:t>normally distributed</a:t>
                      </a:r>
                      <a:r>
                        <a:rPr lang="en-US" dirty="0">
                          <a:effectLst/>
                        </a:rPr>
                        <a:t>, </a:t>
                      </a:r>
                      <a:r>
                        <a:rPr lang="en-US" b="1" dirty="0">
                          <a:effectLst/>
                        </a:rPr>
                        <a:t>independent</a:t>
                      </a:r>
                      <a:r>
                        <a:rPr lang="en-US" dirty="0">
                          <a:effectLst/>
                        </a:rPr>
                        <a:t>, and show </a:t>
                      </a:r>
                      <a:r>
                        <a:rPr lang="en-US" b="1" dirty="0">
                          <a:effectLst/>
                        </a:rPr>
                        <a:t>constant variance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953611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 err="1">
                          <a:effectLst/>
                        </a:rPr>
                        <a:t>Multicollinearity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Highly correlated features distort coefficients and reduce model trust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4182925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 err="1">
                          <a:effectLst/>
                        </a:rPr>
                        <a:t>Overfitting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Low RMSE on training ≠ good generalization — use validation!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660111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Regularization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Ridge/Lasso reduce overfitting, especially with many features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95921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Interpretability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Coefficients show relationships; p-values and confidence intervals matter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444962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Data preprocessing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Scaling, outliers, and feature selection all affect results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922816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8484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166A-74F1-63FB-2E42-4D1B615A7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00C9-F877-6DF4-B545-51436CC6D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Support Vector Machine (SVM)</a:t>
            </a:r>
            <a:r>
              <a:rPr lang="en-US" dirty="0"/>
              <a:t> is a </a:t>
            </a:r>
            <a:r>
              <a:rPr lang="en-US" b="1" dirty="0"/>
              <a:t>supervised machine learning algorithm</a:t>
            </a:r>
            <a:r>
              <a:rPr lang="en-US" dirty="0"/>
              <a:t> used for </a:t>
            </a:r>
            <a:r>
              <a:rPr lang="en-US" b="1" dirty="0"/>
              <a:t>classification</a:t>
            </a:r>
            <a:r>
              <a:rPr lang="en-US" dirty="0"/>
              <a:t> (mainly) and sometimes for </a:t>
            </a:r>
            <a:r>
              <a:rPr lang="en-US" b="1" dirty="0"/>
              <a:t>regression</a:t>
            </a:r>
            <a:r>
              <a:rPr lang="en-US" dirty="0"/>
              <a:t> tasks</a:t>
            </a:r>
          </a:p>
          <a:p>
            <a:r>
              <a:rPr lang="en-US" dirty="0"/>
              <a:t>How It Works (Intuitively)</a:t>
            </a:r>
          </a:p>
          <a:p>
            <a:pPr lvl="1"/>
            <a:r>
              <a:rPr lang="en-US" dirty="0"/>
              <a:t>Plot the Data in n-Dimensional Space: Each data point is a vector of features.</a:t>
            </a:r>
          </a:p>
          <a:p>
            <a:pPr lvl="1"/>
            <a:r>
              <a:rPr lang="en-US" dirty="0"/>
              <a:t>Find a Hyperplane: A hyperplane is just a line (2D), plane (3D), or higher-dimensional flat surface that divides the space.</a:t>
            </a:r>
          </a:p>
          <a:p>
            <a:pPr lvl="1"/>
            <a:r>
              <a:rPr lang="en-US" dirty="0"/>
              <a:t>Maximize the Margin: SVM chooses the hyperplane with the greatest distance to the nearest points from either class.</a:t>
            </a:r>
          </a:p>
          <a:p>
            <a:pPr lvl="1"/>
            <a:r>
              <a:rPr lang="en-US" dirty="0"/>
              <a:t>Use the Support Vectors: Only the closest points (support vectors) affect the decision boundary. All others are ignored.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D3B92-8446-3720-2AA6-E1579365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19553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5826-3B76-8292-DC2D-5E012A72D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BCF80-F750-4428-C608-838C0FA27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Instead of computing dot products in high-dimensional space (which is expensive), the kernel function computes it directly.</a:t>
            </a:r>
          </a:p>
          <a:p>
            <a:r>
              <a:rPr lang="en-US" dirty="0"/>
              <a:t>Common kernels:</a:t>
            </a:r>
            <a:br>
              <a:rPr lang="en-US" dirty="0"/>
            </a:br>
            <a:r>
              <a:rPr lang="en-US" dirty="0"/>
              <a:t>  Linear, Polynomial, Radial Basis Function (RBF/Gaussian), Sigmoid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Works well with high-dimensional data</a:t>
            </a:r>
          </a:p>
          <a:p>
            <a:pPr lvl="1"/>
            <a:r>
              <a:rPr lang="en-US" dirty="0"/>
              <a:t>Effective when there’s a clear margin of separation</a:t>
            </a:r>
          </a:p>
          <a:p>
            <a:pPr lvl="1"/>
            <a:r>
              <a:rPr lang="en-US" dirty="0"/>
              <a:t>Robust to overfitting, especially in high dimensions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Not great for very large datasets (slow training)</a:t>
            </a:r>
          </a:p>
          <a:p>
            <a:pPr lvl="1"/>
            <a:r>
              <a:rPr lang="en-US" dirty="0"/>
              <a:t>Poor performance when data is highly overlapping</a:t>
            </a:r>
          </a:p>
          <a:p>
            <a:pPr lvl="1"/>
            <a:r>
              <a:rPr lang="en-US" dirty="0"/>
              <a:t>Choice of kernel and hyperparameters can be tricky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CF0D7-6E82-AFDC-EF94-3D9B3797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35307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C17B-9A94-E99E-DAEE-7D1D76A17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based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B64F2-E40B-D876-6156-E353F88EE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k-Nearest Neighbors (k-NN) is a supervised learning algorithm used for both classification and regression (though it's more commonly used for classification)</a:t>
            </a:r>
          </a:p>
          <a:p>
            <a:r>
              <a:rPr lang="en-US" dirty="0"/>
              <a:t>A lazy learning algorithm, meaning it doesn’t actually learn a model during training but it stores the training data and makes decisions only at prediction time</a:t>
            </a:r>
          </a:p>
          <a:p>
            <a:r>
              <a:rPr lang="en-US" dirty="0"/>
              <a:t>How It Works (Intuitively)</a:t>
            </a:r>
          </a:p>
          <a:p>
            <a:pPr lvl="1"/>
            <a:r>
              <a:rPr lang="en-US" dirty="0"/>
              <a:t>Pick a number k — this is the number of neighbors to consider.</a:t>
            </a:r>
          </a:p>
          <a:p>
            <a:pPr lvl="1"/>
            <a:r>
              <a:rPr lang="en-US" dirty="0"/>
              <a:t>Calculate distances between the new (unknown) data point and all training data points (commonly using Euclidean distance).</a:t>
            </a:r>
          </a:p>
          <a:p>
            <a:pPr lvl="1"/>
            <a:r>
              <a:rPr lang="en-US" dirty="0"/>
              <a:t>Find the k closest data points (neighbors).</a:t>
            </a:r>
          </a:p>
          <a:p>
            <a:pPr lvl="1"/>
            <a:r>
              <a:rPr lang="en-US" dirty="0"/>
              <a:t>Vote:</a:t>
            </a:r>
          </a:p>
          <a:p>
            <a:pPr lvl="2"/>
            <a:r>
              <a:rPr lang="en-US" dirty="0"/>
              <a:t>For classification → assign the majority class among the neighbors.</a:t>
            </a:r>
          </a:p>
          <a:p>
            <a:pPr lvl="2"/>
            <a:r>
              <a:rPr lang="en-US" dirty="0"/>
              <a:t>For regression → return the average value of the neighbors.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03173-0DEE-A66B-4459-B0E827F28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236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C5EB-B004-52DF-12E9-DD5EE29ED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Modeling more complex patterns</a:t>
            </a:r>
          </a:p>
        </p:txBody>
      </p:sp>
      <p:pic>
        <p:nvPicPr>
          <p:cNvPr id="4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DB214356-0E73-2433-1030-6875793C3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86" y="2158457"/>
            <a:ext cx="5625050" cy="3240000"/>
          </a:xfr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D9BEF6E-3B99-9FF7-B5FE-B2987AF30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286" y="2158457"/>
            <a:ext cx="5625051" cy="32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DB8692-8574-86DD-4341-3652A5DFCD48}"/>
              </a:ext>
            </a:extLst>
          </p:cNvPr>
          <p:cNvSpPr/>
          <p:nvPr/>
        </p:nvSpPr>
        <p:spPr>
          <a:xfrm>
            <a:off x="4097281" y="5731125"/>
            <a:ext cx="4324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 classical linear model will not do!</a:t>
            </a:r>
          </a:p>
        </p:txBody>
      </p:sp>
    </p:spTree>
    <p:extLst>
      <p:ext uri="{BB962C8B-B14F-4D97-AF65-F5344CB8AC3E}">
        <p14:creationId xmlns:p14="http://schemas.microsoft.com/office/powerpoint/2010/main" val="41942724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2493-20D6-E16A-6CFC-C6CBB943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based methods - </a:t>
            </a:r>
            <a:r>
              <a:rPr lang="en-US" dirty="0" err="1"/>
              <a:t>kNN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77CB6-19C0-BC5E-2CCA-73833E4F6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Suppose you're trying to classify a fruit as an apple or an orange, based on its weight and color</a:t>
            </a:r>
          </a:p>
          <a:p>
            <a:r>
              <a:rPr lang="en-US" dirty="0"/>
              <a:t>If k=3, the algorithm will:</a:t>
            </a:r>
          </a:p>
          <a:p>
            <a:pPr lvl="1"/>
            <a:r>
              <a:rPr lang="en-US" dirty="0"/>
              <a:t>Look at the 3 closest fruits in your dataset</a:t>
            </a:r>
          </a:p>
          <a:p>
            <a:pPr lvl="1"/>
            <a:r>
              <a:rPr lang="en-US" dirty="0"/>
              <a:t>If 2 are apples and 1 is an orange → predict apple</a:t>
            </a:r>
          </a:p>
          <a:p>
            <a:r>
              <a:rPr lang="en-US" dirty="0"/>
              <a:t>Choosing k</a:t>
            </a:r>
          </a:p>
          <a:p>
            <a:pPr lvl="1"/>
            <a:r>
              <a:rPr lang="en-US" dirty="0"/>
              <a:t>Small k (e.g. 1) → sensitive to noise (overfitting).</a:t>
            </a:r>
          </a:p>
          <a:p>
            <a:pPr lvl="1"/>
            <a:r>
              <a:rPr lang="en-US" dirty="0"/>
              <a:t>Large k → smoother decision boundaries but may underfit.</a:t>
            </a:r>
          </a:p>
          <a:p>
            <a:pPr lvl="1"/>
            <a:r>
              <a:rPr lang="en-US" dirty="0"/>
              <a:t>Typically, odd k values are used to avoid ties in binary classification.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61D7A-5D48-521E-F963-ABA6CE97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0119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570BF-98A7-37F6-A0EE-4BE001B3D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based methods - </a:t>
            </a:r>
            <a:r>
              <a:rPr lang="en-US" dirty="0" err="1"/>
              <a:t>kNN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DAEE-6462-785C-B916-8CD86AA83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Simple and intuitive</a:t>
            </a:r>
          </a:p>
          <a:p>
            <a:pPr lvl="1"/>
            <a:r>
              <a:rPr lang="en-US" dirty="0"/>
              <a:t>No training phase — fast to set up</a:t>
            </a:r>
          </a:p>
          <a:p>
            <a:pPr lvl="1"/>
            <a:r>
              <a:rPr lang="en-US" dirty="0"/>
              <a:t>Works well with small datasets and well-separated classes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Slow at prediction time for large datasets (needs to compare to all points)</a:t>
            </a:r>
          </a:p>
          <a:p>
            <a:pPr lvl="1"/>
            <a:r>
              <a:rPr lang="en-US" dirty="0"/>
              <a:t>Sensitive to irrelevant or unscaled features</a:t>
            </a:r>
          </a:p>
          <a:p>
            <a:pPr lvl="1"/>
            <a:r>
              <a:rPr lang="en-US" dirty="0"/>
              <a:t>Poor performance in high-dimensional spaces (curse of dimensionality)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9E1EB-8236-4E45-28FE-AB7E2BF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1537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0694-C1C0-8527-8F0B-A5B0E2B21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F9872-191D-841A-188B-6A02EF934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Naive Bayes is a supervised learning algorithm based on Bayes’ Theorem, used primarily for classification tasks</a:t>
            </a:r>
          </a:p>
          <a:p>
            <a:pPr lvl="1"/>
            <a:r>
              <a:rPr lang="en-US" dirty="0"/>
              <a:t>Bayes: because it relies on Bayes’ Theorem</a:t>
            </a:r>
          </a:p>
          <a:p>
            <a:pPr lvl="1"/>
            <a:r>
              <a:rPr lang="en-US" dirty="0"/>
              <a:t>Naive: because it assumes that features are independent given the class (which is almost never true in practice, but it works surprisingly well)</a:t>
            </a:r>
          </a:p>
          <a:p>
            <a:pPr lvl="1"/>
            <a:endParaRPr lang="en-US" dirty="0"/>
          </a:p>
          <a:p>
            <a:r>
              <a:rPr lang="en-US" dirty="0"/>
              <a:t>How it works:</a:t>
            </a:r>
          </a:p>
          <a:p>
            <a:pPr lvl="1"/>
            <a:r>
              <a:rPr lang="en-US" dirty="0"/>
              <a:t>P(Class | Features): What we want (posterior).</a:t>
            </a:r>
          </a:p>
          <a:p>
            <a:pPr lvl="1"/>
            <a:r>
              <a:rPr lang="en-US" dirty="0"/>
              <a:t>P(Features | Class): Likelihood — how typical the features are for this class.</a:t>
            </a:r>
          </a:p>
          <a:p>
            <a:pPr lvl="1"/>
            <a:r>
              <a:rPr lang="en-US" dirty="0"/>
              <a:t>P(Class): Prior — how common this class is overall.</a:t>
            </a:r>
          </a:p>
          <a:p>
            <a:pPr lvl="1"/>
            <a:r>
              <a:rPr lang="en-US" dirty="0"/>
              <a:t>P(Features): Same for all classes, so can be ignored when comparing.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0BC23-2792-811F-CB3A-7E62569AB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91CDD-0C22-6E40-7F3A-6135DF49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707" y="3429000"/>
            <a:ext cx="5254586" cy="62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424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A635-BA2B-1A85-0333-264CF6B88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AE108-1FD5-1E75-1EB7-122876909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Let’s say you’re building a spam detector:</a:t>
            </a:r>
          </a:p>
          <a:p>
            <a:r>
              <a:rPr lang="en-US" dirty="0"/>
              <a:t>Features: presence of certain words (“free”, “win”, etc.) to classify “Spam” vs “Not spam”</a:t>
            </a:r>
          </a:p>
          <a:p>
            <a:r>
              <a:rPr lang="en-US" dirty="0"/>
              <a:t>Naive Bayes:</a:t>
            </a:r>
          </a:p>
          <a:p>
            <a:pPr lvl="1"/>
            <a:r>
              <a:rPr lang="en-US" dirty="0"/>
              <a:t>Learns how often words appear in spam and non-spam emails.</a:t>
            </a:r>
          </a:p>
          <a:p>
            <a:pPr lvl="1"/>
            <a:r>
              <a:rPr lang="en-US" dirty="0"/>
              <a:t>Given a new email, it multiplies the probabilities of the observed words per class and picks the most probable class.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Very fast to train and predict</a:t>
            </a:r>
          </a:p>
          <a:p>
            <a:pPr lvl="1"/>
            <a:r>
              <a:rPr lang="en-US" dirty="0"/>
              <a:t>Works well with high-dimensional data (e.g., text)</a:t>
            </a:r>
          </a:p>
          <a:p>
            <a:pPr lvl="1"/>
            <a:r>
              <a:rPr lang="en-US" dirty="0"/>
              <a:t>Robust to irrelevant features</a:t>
            </a:r>
          </a:p>
          <a:p>
            <a:pPr lvl="1"/>
            <a:r>
              <a:rPr lang="en-US" dirty="0"/>
              <a:t>Requires very little training data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Assumes feature independence, which is rarely true</a:t>
            </a:r>
          </a:p>
          <a:p>
            <a:pPr lvl="1"/>
            <a:r>
              <a:rPr lang="en-US" dirty="0"/>
              <a:t>Doesn’t work well with correlated features</a:t>
            </a:r>
          </a:p>
          <a:p>
            <a:pPr lvl="1"/>
            <a:r>
              <a:rPr lang="en-US" dirty="0"/>
              <a:t>Struggles when data is imbalanced without adjustments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D729E-0370-2671-114C-FDE750670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63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1F8F8E-10D6-AA77-7889-F1C0C8A0D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237" y="3366696"/>
            <a:ext cx="4417608" cy="324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530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C5BC7-EDBC-801F-D889-48FD90AA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the “extra” models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D8312E3-632B-C49E-2AC7-E0C03C0161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9643990"/>
              </p:ext>
            </p:extLst>
          </p:nvPr>
        </p:nvGraphicFramePr>
        <p:xfrm>
          <a:off x="183356" y="1731420"/>
          <a:ext cx="11825288" cy="4624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2972">
                  <a:extLst>
                    <a:ext uri="{9D8B030D-6E8A-4147-A177-3AD203B41FA5}">
                      <a16:colId xmlns:a16="http://schemas.microsoft.com/office/drawing/2014/main" val="180876197"/>
                    </a:ext>
                  </a:extLst>
                </a:gridCol>
                <a:gridCol w="2755628">
                  <a:extLst>
                    <a:ext uri="{9D8B030D-6E8A-4147-A177-3AD203B41FA5}">
                      <a16:colId xmlns:a16="http://schemas.microsoft.com/office/drawing/2014/main" val="3161149437"/>
                    </a:ext>
                  </a:extLst>
                </a:gridCol>
                <a:gridCol w="3267182">
                  <a:extLst>
                    <a:ext uri="{9D8B030D-6E8A-4147-A177-3AD203B41FA5}">
                      <a16:colId xmlns:a16="http://schemas.microsoft.com/office/drawing/2014/main" val="2753196381"/>
                    </a:ext>
                  </a:extLst>
                </a:gridCol>
                <a:gridCol w="2979506">
                  <a:extLst>
                    <a:ext uri="{9D8B030D-6E8A-4147-A177-3AD203B41FA5}">
                      <a16:colId xmlns:a16="http://schemas.microsoft.com/office/drawing/2014/main" val="2440053635"/>
                    </a:ext>
                  </a:extLst>
                </a:gridCol>
              </a:tblGrid>
              <a:tr h="370430">
                <a:tc>
                  <a:txBody>
                    <a:bodyPr/>
                    <a:lstStyle/>
                    <a:p>
                      <a:pPr algn="l"/>
                      <a:r>
                        <a:rPr lang="nl-BE" dirty="0">
                          <a:effectLst/>
                        </a:rPr>
                        <a:t>Feature / </a:t>
                      </a:r>
                      <a:r>
                        <a:rPr lang="nl-BE" dirty="0" err="1">
                          <a:effectLst/>
                        </a:rPr>
                        <a:t>Algorithm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b="1" dirty="0">
                          <a:effectLst/>
                        </a:rPr>
                        <a:t>SVM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b="1" dirty="0">
                          <a:effectLst/>
                        </a:rPr>
                        <a:t>k-NN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b="1" dirty="0" err="1">
                          <a:effectLst/>
                        </a:rPr>
                        <a:t>Naive</a:t>
                      </a:r>
                      <a:r>
                        <a:rPr lang="nl-BE" b="1" dirty="0">
                          <a:effectLst/>
                        </a:rPr>
                        <a:t> Bayes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53845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>
                          <a:effectLst/>
                        </a:rPr>
                        <a:t>Type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Supervised, model-based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Supervised, instance-based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 dirty="0" err="1">
                          <a:effectLst/>
                        </a:rPr>
                        <a:t>Supervised</a:t>
                      </a:r>
                      <a:r>
                        <a:rPr lang="nl-BE" dirty="0">
                          <a:effectLst/>
                        </a:rPr>
                        <a:t>, </a:t>
                      </a:r>
                      <a:r>
                        <a:rPr lang="nl-BE" dirty="0" err="1">
                          <a:effectLst/>
                        </a:rPr>
                        <a:t>probabilistic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987491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>
                          <a:effectLst/>
                        </a:rPr>
                        <a:t>Training Time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Medium to High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None (lazy learner)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 dirty="0" err="1">
                          <a:effectLst/>
                        </a:rPr>
                        <a:t>Very</a:t>
                      </a:r>
                      <a:r>
                        <a:rPr lang="nl-BE" dirty="0">
                          <a:effectLst/>
                        </a:rPr>
                        <a:t> </a:t>
                      </a:r>
                      <a:r>
                        <a:rPr lang="nl-BE" dirty="0" err="1">
                          <a:effectLst/>
                        </a:rPr>
                        <a:t>Fast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059973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 err="1">
                          <a:effectLst/>
                        </a:rPr>
                        <a:t>Prediction</a:t>
                      </a:r>
                      <a:r>
                        <a:rPr lang="nl-BE" b="1" dirty="0">
                          <a:effectLst/>
                        </a:rPr>
                        <a:t> Time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Fast (after training)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Slow (especially with large data)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 dirty="0" err="1">
                          <a:effectLst/>
                        </a:rPr>
                        <a:t>Very</a:t>
                      </a:r>
                      <a:r>
                        <a:rPr lang="nl-BE" dirty="0">
                          <a:effectLst/>
                        </a:rPr>
                        <a:t> </a:t>
                      </a:r>
                      <a:r>
                        <a:rPr lang="nl-BE" dirty="0" err="1">
                          <a:effectLst/>
                        </a:rPr>
                        <a:t>Fast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717963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Memory Usage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Low (stores model)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High (stores all training data)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Low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51454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Handles High Dimensions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Yes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No (curse of dimensionality)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Yes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4160073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Interpretable?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Medium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 (examples are real data)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Yes (probabilities, priors)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4481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Assumptions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Margin-based, assumes separability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Similarity in space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Feature independence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416507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Sensitive to Outliers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Yes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Yes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Not very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60362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Handles Categorical Data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No (needs encoding)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Yes (with preprocessing)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 (especially good with it)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72642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Best Use Case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Clear margin between classes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Low-dimension, simple problems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 dirty="0" err="1">
                          <a:effectLst/>
                        </a:rPr>
                        <a:t>Text</a:t>
                      </a:r>
                      <a:r>
                        <a:rPr lang="nl-BE" dirty="0">
                          <a:effectLst/>
                        </a:rPr>
                        <a:t> </a:t>
                      </a:r>
                      <a:r>
                        <a:rPr lang="nl-BE" dirty="0" err="1">
                          <a:effectLst/>
                        </a:rPr>
                        <a:t>classification</a:t>
                      </a:r>
                      <a:r>
                        <a:rPr lang="nl-BE" dirty="0">
                          <a:effectLst/>
                        </a:rPr>
                        <a:t>, spam filtering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56227779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5897B-FCD2-215C-590C-4F36089F2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94650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C8DEC-8F17-FB7E-8447-0AC346F0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4352C-F634-919F-4BDC-493BE5224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did the tree-models</a:t>
            </a:r>
          </a:p>
          <a:p>
            <a:pPr lvl="1"/>
            <a:r>
              <a:rPr lang="en-US" dirty="0"/>
              <a:t>Decision trees, random forest, gradient booster</a:t>
            </a:r>
          </a:p>
          <a:p>
            <a:pPr lvl="1"/>
            <a:r>
              <a:rPr lang="en-US" dirty="0"/>
              <a:t>Also bagging, boosting, bootstrapping and stacking</a:t>
            </a:r>
          </a:p>
          <a:p>
            <a:r>
              <a:rPr lang="en-US" dirty="0"/>
              <a:t>Then we did some linear models</a:t>
            </a:r>
          </a:p>
          <a:p>
            <a:pPr lvl="1"/>
            <a:r>
              <a:rPr lang="en-US" dirty="0"/>
              <a:t>Just linear regression, but when you understand RMSE there’s not much more to learn</a:t>
            </a:r>
          </a:p>
          <a:p>
            <a:r>
              <a:rPr lang="en-US" dirty="0"/>
              <a:t>We can’t do neural networks</a:t>
            </a:r>
          </a:p>
          <a:p>
            <a:pPr lvl="1"/>
            <a:r>
              <a:rPr lang="en-US" dirty="0"/>
              <a:t>Is reserved for the </a:t>
            </a:r>
            <a:r>
              <a:rPr lang="en-BE"/>
              <a:t>other</a:t>
            </a:r>
            <a:r>
              <a:rPr lang="en-US"/>
              <a:t> </a:t>
            </a:r>
            <a:r>
              <a:rPr lang="en-US" dirty="0"/>
              <a:t>course</a:t>
            </a:r>
          </a:p>
          <a:p>
            <a:pPr lvl="1"/>
            <a:r>
              <a:rPr lang="en-US" dirty="0"/>
              <a:t>Stealing course material is severely looked down on among teachers</a:t>
            </a:r>
          </a:p>
          <a:p>
            <a:r>
              <a:rPr lang="en-US" dirty="0"/>
              <a:t>We glossed over the special cases</a:t>
            </a:r>
          </a:p>
          <a:p>
            <a:pPr lvl="1"/>
            <a:r>
              <a:rPr lang="en-US" dirty="0"/>
              <a:t>SVM, </a:t>
            </a:r>
            <a:r>
              <a:rPr lang="en-US" dirty="0" err="1"/>
              <a:t>kNN</a:t>
            </a:r>
            <a:r>
              <a:rPr lang="en-US" dirty="0"/>
              <a:t> and Naïve Bayes</a:t>
            </a:r>
          </a:p>
          <a:p>
            <a:r>
              <a:rPr lang="en-US" dirty="0"/>
              <a:t>Clustering and time series are for a later chapter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6AD37-A12F-C7CC-0614-2EA6324E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738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ECF2-D90B-E285-B02A-0C782AE8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Modeling more complex patterns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400E37C6-2B26-5CB8-F55A-FA088CFB08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43" y="1962514"/>
            <a:ext cx="5625050" cy="32400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1111CFF-86ED-6770-EB0B-85DD10EEE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343" y="1962514"/>
            <a:ext cx="5625050" cy="32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1C59A3-196B-6EF8-E585-8FB8ADEC0D4E}"/>
              </a:ext>
            </a:extLst>
          </p:cNvPr>
          <p:cNvSpPr/>
          <p:nvPr/>
        </p:nvSpPr>
        <p:spPr>
          <a:xfrm>
            <a:off x="147343" y="5202514"/>
            <a:ext cx="5625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RMSE_train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2.971</a:t>
            </a:r>
          </a:p>
          <a:p>
            <a:pPr algn="ctr"/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RMSE_test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3.020</a:t>
            </a:r>
            <a:endParaRPr lang="en-B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EFCA5E-041D-0746-CC3B-0C026C953D9F}"/>
              </a:ext>
            </a:extLst>
          </p:cNvPr>
          <p:cNvSpPr/>
          <p:nvPr/>
        </p:nvSpPr>
        <p:spPr>
          <a:xfrm>
            <a:off x="6066880" y="5202514"/>
            <a:ext cx="5649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RMSE_train = 2.779</a:t>
            </a:r>
          </a:p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RMSE_test = 3.204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FDF28-A2CB-EE36-CACD-AA2D3197C76E}"/>
              </a:ext>
            </a:extLst>
          </p:cNvPr>
          <p:cNvSpPr txBox="1"/>
          <p:nvPr/>
        </p:nvSpPr>
        <p:spPr>
          <a:xfrm>
            <a:off x="10095791" y="1790820"/>
            <a:ext cx="18002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3 degrees of freedom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DFA38-B73C-2267-1888-45C28073C113}"/>
              </a:ext>
            </a:extLst>
          </p:cNvPr>
          <p:cNvSpPr txBox="1"/>
          <p:nvPr/>
        </p:nvSpPr>
        <p:spPr>
          <a:xfrm>
            <a:off x="4119127" y="1790820"/>
            <a:ext cx="18002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BE" sz="1200" dirty="0"/>
              <a:t>Natural spline with 1 degrees of freedom</a:t>
            </a:r>
            <a:endParaRPr lang="en-BE" sz="1200" b="1" dirty="0"/>
          </a:p>
        </p:txBody>
      </p:sp>
    </p:spTree>
    <p:extLst>
      <p:ext uri="{BB962C8B-B14F-4D97-AF65-F5344CB8AC3E}">
        <p14:creationId xmlns:p14="http://schemas.microsoft.com/office/powerpoint/2010/main" val="378703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21195-EE66-3284-8A13-229DA731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Modeling more complex patterns</a:t>
            </a:r>
          </a:p>
        </p:txBody>
      </p:sp>
      <p:pic>
        <p:nvPicPr>
          <p:cNvPr id="4" name="Content Placeholder 12" descr="Chart, line chart&#10;&#10;Description automatically generated">
            <a:extLst>
              <a:ext uri="{FF2B5EF4-FFF2-40B4-BE49-F238E27FC236}">
                <a16:creationId xmlns:a16="http://schemas.microsoft.com/office/drawing/2014/main" id="{00EBF593-3732-0FC0-C11F-0E68B6E2D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71" y="2082258"/>
            <a:ext cx="5625051" cy="3240000"/>
          </a:xfr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403079E-A561-DBEF-074A-4BA0E3AD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1" y="2082258"/>
            <a:ext cx="5625050" cy="32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DCC0B7-0B30-1554-8092-F2C90F5CE88A}"/>
              </a:ext>
            </a:extLst>
          </p:cNvPr>
          <p:cNvSpPr/>
          <p:nvPr/>
        </p:nvSpPr>
        <p:spPr>
          <a:xfrm>
            <a:off x="277971" y="5322258"/>
            <a:ext cx="5625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RMSE_train = 1.988</a:t>
            </a:r>
          </a:p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RMSE_test = 3.120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77DF0-758E-420F-9D05-EBF177D4B733}"/>
              </a:ext>
            </a:extLst>
          </p:cNvPr>
          <p:cNvSpPr/>
          <p:nvPr/>
        </p:nvSpPr>
        <p:spPr>
          <a:xfrm>
            <a:off x="6217970" y="5322258"/>
            <a:ext cx="5625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RMSE_train = 1.092</a:t>
            </a:r>
          </a:p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RMSE_test = 1.310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53898-D2D8-1E30-5DA2-7644E65FC577}"/>
              </a:ext>
            </a:extLst>
          </p:cNvPr>
          <p:cNvSpPr txBox="1"/>
          <p:nvPr/>
        </p:nvSpPr>
        <p:spPr>
          <a:xfrm>
            <a:off x="10226419" y="1910564"/>
            <a:ext cx="18002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7 degrees of freedom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4A99ED-91F6-0968-ED25-9C463573F496}"/>
              </a:ext>
            </a:extLst>
          </p:cNvPr>
          <p:cNvSpPr txBox="1"/>
          <p:nvPr/>
        </p:nvSpPr>
        <p:spPr>
          <a:xfrm>
            <a:off x="4249755" y="1910564"/>
            <a:ext cx="18002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5 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926311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D9E4-4247-366D-83B4-C4DC2C4BF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Modeling more complex patterns</a:t>
            </a:r>
          </a:p>
        </p:txBody>
      </p:sp>
      <p:pic>
        <p:nvPicPr>
          <p:cNvPr id="4" name="Content Placeholder 11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0413C570-930F-5642-F68C-F9895E730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2049600"/>
            <a:ext cx="5625051" cy="3240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ADB1D4-32C1-6592-94B6-D130599D5DBE}"/>
              </a:ext>
            </a:extLst>
          </p:cNvPr>
          <p:cNvSpPr/>
          <p:nvPr/>
        </p:nvSpPr>
        <p:spPr>
          <a:xfrm>
            <a:off x="180000" y="5289600"/>
            <a:ext cx="5625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RMSE_train = 0.189</a:t>
            </a:r>
          </a:p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RMSE_test = 1.783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F9B700-F176-7CEB-2B33-85A96D7692BB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223792" y="5622777"/>
            <a:ext cx="695400" cy="448896"/>
          </a:xfrm>
          <a:prstGeom prst="straightConnector1">
            <a:avLst/>
          </a:prstGeom>
          <a:ln w="12700">
            <a:solidFill>
              <a:srgbClr val="EC4B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33A6F3-937F-3079-D159-37F58543B71F}"/>
              </a:ext>
            </a:extLst>
          </p:cNvPr>
          <p:cNvSpPr txBox="1"/>
          <p:nvPr/>
        </p:nvSpPr>
        <p:spPr>
          <a:xfrm>
            <a:off x="4919192" y="5748507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rgbClr val="EC4B2F"/>
                </a:solidFill>
              </a:rPr>
              <a:t>Error on training is low, but error on test set is much higher Model does </a:t>
            </a:r>
            <a:r>
              <a:rPr lang="en-BE" b="1" i="1" dirty="0">
                <a:solidFill>
                  <a:srgbClr val="EC4B2F"/>
                </a:solidFill>
              </a:rPr>
              <a:t>not</a:t>
            </a:r>
            <a:r>
              <a:rPr lang="en-BE" dirty="0">
                <a:solidFill>
                  <a:srgbClr val="EC4B2F"/>
                </a:solidFill>
              </a:rPr>
              <a:t> generalize well.</a:t>
            </a:r>
            <a:endParaRPr lang="en-BE" b="1" dirty="0">
              <a:solidFill>
                <a:srgbClr val="EC4B2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6D047-1071-5680-D59E-378D0BAD9B75}"/>
              </a:ext>
            </a:extLst>
          </p:cNvPr>
          <p:cNvSpPr txBox="1"/>
          <p:nvPr/>
        </p:nvSpPr>
        <p:spPr>
          <a:xfrm>
            <a:off x="4151784" y="1877906"/>
            <a:ext cx="187220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65 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40183942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2b0f4be1-9f1f-4328-81a6-034cc34da24b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4641</TotalTime>
  <Words>4436</Words>
  <Application>Microsoft Office PowerPoint</Application>
  <PresentationFormat>Widescreen</PresentationFormat>
  <Paragraphs>632</Paragraphs>
  <Slides>65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Amasis MT Pro Medium</vt:lpstr>
      <vt:lpstr>Arial</vt:lpstr>
      <vt:lpstr>Bernard MT Condensed</vt:lpstr>
      <vt:lpstr>Calibri</vt:lpstr>
      <vt:lpstr>Cambria</vt:lpstr>
      <vt:lpstr>Consolas</vt:lpstr>
      <vt:lpstr>Script MT Bold</vt:lpstr>
      <vt:lpstr>Kantoorthema</vt:lpstr>
      <vt:lpstr>Chapter 6 – Models</vt:lpstr>
      <vt:lpstr>Models</vt:lpstr>
      <vt:lpstr>How good is the model?</vt:lpstr>
      <vt:lpstr>Overfitting and underfitting</vt:lpstr>
      <vt:lpstr>Overfitting and underfitting</vt:lpstr>
      <vt:lpstr>Modeling more complex patterns</vt:lpstr>
      <vt:lpstr>Modeling more complex patterns</vt:lpstr>
      <vt:lpstr>Modeling more complex patterns</vt:lpstr>
      <vt:lpstr>Modeling more complex patterns</vt:lpstr>
      <vt:lpstr>Sensitivity to train/test split</vt:lpstr>
      <vt:lpstr>Under- and overfitting</vt:lpstr>
      <vt:lpstr>The bias-variance tradeoff</vt:lpstr>
      <vt:lpstr>How to find the sweet spot?</vt:lpstr>
      <vt:lpstr>Divide data in three subsets Track RMSE as complexity increases</vt:lpstr>
      <vt:lpstr>6.1 - Bias variance tradeoff</vt:lpstr>
      <vt:lpstr>Two pieces of cake</vt:lpstr>
      <vt:lpstr>One model</vt:lpstr>
      <vt:lpstr>Two pieces of cake</vt:lpstr>
      <vt:lpstr>Two three pieces of cake </vt:lpstr>
      <vt:lpstr>Multiple models</vt:lpstr>
      <vt:lpstr>Stratified split</vt:lpstr>
      <vt:lpstr>Stratified split</vt:lpstr>
      <vt:lpstr>Cross-Validation</vt:lpstr>
      <vt:lpstr>Cross-Validation</vt:lpstr>
      <vt:lpstr>Evaluating AUC-ROC</vt:lpstr>
      <vt:lpstr>The models</vt:lpstr>
      <vt:lpstr>An overview of the model</vt:lpstr>
      <vt:lpstr>Classification or regression?</vt:lpstr>
      <vt:lpstr>Decision boundary</vt:lpstr>
      <vt:lpstr>The subtlety of overfitting</vt:lpstr>
      <vt:lpstr>Decision trees</vt:lpstr>
      <vt:lpstr>Decision trees</vt:lpstr>
      <vt:lpstr>Can decision trees do regression?</vt:lpstr>
      <vt:lpstr>Random forest</vt:lpstr>
      <vt:lpstr>Random forest</vt:lpstr>
      <vt:lpstr>Ensemble learning</vt:lpstr>
      <vt:lpstr>Ensemble learning</vt:lpstr>
      <vt:lpstr>Bagging (bootstrap aggregating)</vt:lpstr>
      <vt:lpstr>Bootstrapping</vt:lpstr>
      <vt:lpstr>Bootstrapping</vt:lpstr>
      <vt:lpstr>Bootstrapping</vt:lpstr>
      <vt:lpstr>Boosting</vt:lpstr>
      <vt:lpstr>Homogeneous ensemble</vt:lpstr>
      <vt:lpstr>Bagging versus boosting</vt:lpstr>
      <vt:lpstr>Random forest</vt:lpstr>
      <vt:lpstr>Gradient boosting</vt:lpstr>
      <vt:lpstr>Gradient boosting</vt:lpstr>
      <vt:lpstr>(As we’re on youtube…)</vt:lpstr>
      <vt:lpstr>eXtreme Gradient Booster</vt:lpstr>
      <vt:lpstr>Code comparison</vt:lpstr>
      <vt:lpstr>Heterogeneous ensemble</vt:lpstr>
      <vt:lpstr>Heterogeneous ensemble</vt:lpstr>
      <vt:lpstr>Linear models</vt:lpstr>
      <vt:lpstr>Linear models</vt:lpstr>
      <vt:lpstr>Linear models</vt:lpstr>
      <vt:lpstr>Linear Regression</vt:lpstr>
      <vt:lpstr>Support Vector Machines (SVM)</vt:lpstr>
      <vt:lpstr>Support Vector Machines (SVM)</vt:lpstr>
      <vt:lpstr>Instance based methods</vt:lpstr>
      <vt:lpstr>Instance based methods - kNN</vt:lpstr>
      <vt:lpstr>Instance based methods - kNN</vt:lpstr>
      <vt:lpstr>Naive Bayes</vt:lpstr>
      <vt:lpstr>Naive Bayes</vt:lpstr>
      <vt:lpstr>Comparing the “extra” models</vt:lpstr>
      <vt:lpstr>Summary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Jochen Mariën</cp:lastModifiedBy>
  <cp:revision>68</cp:revision>
  <dcterms:created xsi:type="dcterms:W3CDTF">2018-02-21T07:41:18Z</dcterms:created>
  <dcterms:modified xsi:type="dcterms:W3CDTF">2025-10-07T19:40:38Z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337be75-dfbb-4261-9834-ac247c7dde13_Enabled">
    <vt:lpwstr>true</vt:lpwstr>
  </property>
  <property fmtid="{D5CDD505-2E9C-101B-9397-08002B2CF9AE}" pid="3" name="MSIP_Label_c337be75-dfbb-4261-9834-ac247c7dde13_SetDate">
    <vt:lpwstr>2023-10-19T07:27:53Z</vt:lpwstr>
  </property>
  <property fmtid="{D5CDD505-2E9C-101B-9397-08002B2CF9AE}" pid="4" name="MSIP_Label_c337be75-dfbb-4261-9834-ac247c7dde13_Method">
    <vt:lpwstr>Standard</vt:lpwstr>
  </property>
  <property fmtid="{D5CDD505-2E9C-101B-9397-08002B2CF9AE}" pid="5" name="MSIP_Label_c337be75-dfbb-4261-9834-ac247c7dde13_Name">
    <vt:lpwstr>Algemeen</vt:lpwstr>
  </property>
  <property fmtid="{D5CDD505-2E9C-101B-9397-08002B2CF9AE}" pid="6" name="MSIP_Label_c337be75-dfbb-4261-9834-ac247c7dde13_SiteId">
    <vt:lpwstr>77d33cc5-c9b4-4766-95c7-ed5b515e1cce</vt:lpwstr>
  </property>
  <property fmtid="{D5CDD505-2E9C-101B-9397-08002B2CF9AE}" pid="7" name="MSIP_Label_c337be75-dfbb-4261-9834-ac247c7dde13_ActionId">
    <vt:lpwstr>b68bd113-e83d-4438-ae2a-7958df77ef75</vt:lpwstr>
  </property>
  <property fmtid="{D5CDD505-2E9C-101B-9397-08002B2CF9AE}" pid="8" name="MSIP_Label_c337be75-dfbb-4261-9834-ac247c7dde13_ContentBits">
    <vt:lpwstr>0</vt:lpwstr>
  </property>
</Properties>
</file>